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6" r:id="rId15"/>
    <p:sldId id="277" r:id="rId16"/>
    <p:sldId id="278" r:id="rId17"/>
    <p:sldId id="279" r:id="rId18"/>
    <p:sldId id="280" r:id="rId19"/>
    <p:sldId id="281" r:id="rId20"/>
    <p:sldId id="282" r:id="rId21"/>
    <p:sldId id="283" r:id="rId22"/>
    <p:sldId id="284" r:id="rId23"/>
    <p:sldId id="285" r:id="rId24"/>
    <p:sldId id="286" r:id="rId25"/>
    <p:sldId id="275" r:id="rId26"/>
    <p:sldId id="287" r:id="rId27"/>
    <p:sldId id="272" r:id="rId28"/>
    <p:sldId id="273" r:id="rId29"/>
    <p:sldId id="288" r:id="rId30"/>
    <p:sldId id="274"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13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71FF45-DB2A-4404-BF49-35B9F804C45E}" type="datetimeFigureOut">
              <a:rPr lang="en-GB" smtClean="0"/>
              <a:t>19/04/2017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20B043-94E1-4AF3-BE0D-E92C39AAB72B}" type="slidenum">
              <a:rPr lang="en-GB" smtClean="0"/>
              <a:t>‹#›</a:t>
            </a:fld>
            <a:endParaRPr lang="en-GB"/>
          </a:p>
        </p:txBody>
      </p:sp>
    </p:spTree>
    <p:extLst>
      <p:ext uri="{BB962C8B-B14F-4D97-AF65-F5344CB8AC3E}">
        <p14:creationId xmlns:p14="http://schemas.microsoft.com/office/powerpoint/2010/main" val="2908351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C2FBE6-EF61-4FE2-8DB9-EB4B34F1B014}" type="datetimeFigureOut">
              <a:rPr lang="en-GB" smtClean="0"/>
              <a:t>19/04/2017</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85C065D-1188-4715-9D2E-D64B536F1700}" type="slidenum">
              <a:rPr lang="en-GB" smtClean="0"/>
              <a:t>‹#›</a:t>
            </a:fld>
            <a:endParaRPr lang="en-GB"/>
          </a:p>
        </p:txBody>
      </p:sp>
    </p:spTree>
    <p:extLst>
      <p:ext uri="{BB962C8B-B14F-4D97-AF65-F5344CB8AC3E}">
        <p14:creationId xmlns:p14="http://schemas.microsoft.com/office/powerpoint/2010/main" val="1375306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C2FBE6-EF61-4FE2-8DB9-EB4B34F1B014}" type="datetimeFigureOut">
              <a:rPr lang="en-GB" smtClean="0"/>
              <a:t>19/04/2017</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85C065D-1188-4715-9D2E-D64B536F1700}" type="slidenum">
              <a:rPr lang="en-GB" smtClean="0"/>
              <a:t>‹#›</a:t>
            </a:fld>
            <a:endParaRPr lang="en-GB"/>
          </a:p>
        </p:txBody>
      </p:sp>
    </p:spTree>
    <p:extLst>
      <p:ext uri="{BB962C8B-B14F-4D97-AF65-F5344CB8AC3E}">
        <p14:creationId xmlns:p14="http://schemas.microsoft.com/office/powerpoint/2010/main" val="19686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C2FBE6-EF61-4FE2-8DB9-EB4B34F1B014}" type="datetimeFigureOut">
              <a:rPr lang="en-GB" smtClean="0"/>
              <a:t>19/04/2017</a:t>
            </a:fld>
            <a:endParaRPr lang="en-GB"/>
          </a:p>
        </p:txBody>
      </p:sp>
      <p:sp>
        <p:nvSpPr>
          <p:cNvPr id="5" name="Footer Placeholder 4"/>
          <p:cNvSpPr>
            <a:spLocks noGrp="1"/>
          </p:cNvSpPr>
          <p:nvPr>
            <p:ph type="ftr" sz="quarter" idx="11"/>
          </p:nvPr>
        </p:nvSpPr>
        <p:spPr/>
        <p:txBody>
          <a:bodyPr/>
          <a:lstStyle/>
          <a:p>
            <a:endParaRPr lang="en-GB"/>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85C065D-1188-4715-9D2E-D64B536F1700}" type="slidenum">
              <a:rPr lang="en-GB" smtClean="0"/>
              <a:t>‹#›</a:t>
            </a:fld>
            <a:endParaRPr lang="en-GB"/>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5313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FC2FBE6-EF61-4FE2-8DB9-EB4B34F1B014}" type="datetimeFigureOut">
              <a:rPr lang="en-GB" smtClean="0"/>
              <a:t>19/04/2017</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85C065D-1188-4715-9D2E-D64B536F1700}" type="slidenum">
              <a:rPr lang="en-GB" smtClean="0"/>
              <a:t>‹#›</a:t>
            </a:fld>
            <a:endParaRPr lang="en-GB"/>
          </a:p>
        </p:txBody>
      </p:sp>
    </p:spTree>
    <p:extLst>
      <p:ext uri="{BB962C8B-B14F-4D97-AF65-F5344CB8AC3E}">
        <p14:creationId xmlns:p14="http://schemas.microsoft.com/office/powerpoint/2010/main" val="900843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FC2FBE6-EF61-4FE2-8DB9-EB4B34F1B014}" type="datetimeFigureOut">
              <a:rPr lang="en-GB" smtClean="0"/>
              <a:t>19/04/2017</a:t>
            </a:fld>
            <a:endParaRPr lang="en-GB"/>
          </a:p>
        </p:txBody>
      </p:sp>
      <p:sp>
        <p:nvSpPr>
          <p:cNvPr id="6" name="Footer Placeholder 5"/>
          <p:cNvSpPr>
            <a:spLocks noGrp="1"/>
          </p:cNvSpPr>
          <p:nvPr>
            <p:ph type="ftr" sz="quarter" idx="11"/>
          </p:nvPr>
        </p:nvSpPr>
        <p:spPr/>
        <p:txBody>
          <a:bodyPr/>
          <a:lstStyle/>
          <a:p>
            <a:endParaRPr lang="en-GB"/>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85C065D-1188-4715-9D2E-D64B536F1700}" type="slidenum">
              <a:rPr lang="en-GB" smtClean="0"/>
              <a:t>‹#›</a:t>
            </a:fld>
            <a:endParaRPr lang="en-GB"/>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13549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FC2FBE6-EF61-4FE2-8DB9-EB4B34F1B014}" type="datetimeFigureOut">
              <a:rPr lang="en-GB" smtClean="0"/>
              <a:t>19/04/2017</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85C065D-1188-4715-9D2E-D64B536F1700}" type="slidenum">
              <a:rPr lang="en-GB" smtClean="0"/>
              <a:t>‹#›</a:t>
            </a:fld>
            <a:endParaRPr lang="en-GB"/>
          </a:p>
        </p:txBody>
      </p:sp>
    </p:spTree>
    <p:extLst>
      <p:ext uri="{BB962C8B-B14F-4D97-AF65-F5344CB8AC3E}">
        <p14:creationId xmlns:p14="http://schemas.microsoft.com/office/powerpoint/2010/main" val="3753528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C2FBE6-EF61-4FE2-8DB9-EB4B34F1B014}" type="datetimeFigureOut">
              <a:rPr lang="en-GB" smtClean="0"/>
              <a:t>19/04/2017</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5C065D-1188-4715-9D2E-D64B536F1700}" type="slidenum">
              <a:rPr lang="en-GB" smtClean="0"/>
              <a:t>‹#›</a:t>
            </a:fld>
            <a:endParaRPr lang="en-GB"/>
          </a:p>
        </p:txBody>
      </p:sp>
    </p:spTree>
    <p:extLst>
      <p:ext uri="{BB962C8B-B14F-4D97-AF65-F5344CB8AC3E}">
        <p14:creationId xmlns:p14="http://schemas.microsoft.com/office/powerpoint/2010/main" val="4234038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C2FBE6-EF61-4FE2-8DB9-EB4B34F1B014}" type="datetimeFigureOut">
              <a:rPr lang="en-GB" smtClean="0"/>
              <a:t>19/04/2017</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5C065D-1188-4715-9D2E-D64B536F1700}" type="slidenum">
              <a:rPr lang="en-GB" smtClean="0"/>
              <a:t>‹#›</a:t>
            </a:fld>
            <a:endParaRPr lang="en-GB"/>
          </a:p>
        </p:txBody>
      </p:sp>
    </p:spTree>
    <p:extLst>
      <p:ext uri="{BB962C8B-B14F-4D97-AF65-F5344CB8AC3E}">
        <p14:creationId xmlns:p14="http://schemas.microsoft.com/office/powerpoint/2010/main" val="3684023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C2FBE6-EF61-4FE2-8DB9-EB4B34F1B014}" type="datetimeFigureOut">
              <a:rPr lang="en-GB" smtClean="0"/>
              <a:t>19/04/2017</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5C065D-1188-4715-9D2E-D64B536F1700}" type="slidenum">
              <a:rPr lang="en-GB" smtClean="0"/>
              <a:t>‹#›</a:t>
            </a:fld>
            <a:endParaRPr lang="en-GB"/>
          </a:p>
        </p:txBody>
      </p:sp>
    </p:spTree>
    <p:extLst>
      <p:ext uri="{BB962C8B-B14F-4D97-AF65-F5344CB8AC3E}">
        <p14:creationId xmlns:p14="http://schemas.microsoft.com/office/powerpoint/2010/main" val="3470166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C2FBE6-EF61-4FE2-8DB9-EB4B34F1B014}" type="datetimeFigureOut">
              <a:rPr lang="en-GB" smtClean="0"/>
              <a:t>19/04/2017</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85C065D-1188-4715-9D2E-D64B536F1700}" type="slidenum">
              <a:rPr lang="en-GB" smtClean="0"/>
              <a:t>‹#›</a:t>
            </a:fld>
            <a:endParaRPr lang="en-GB"/>
          </a:p>
        </p:txBody>
      </p:sp>
    </p:spTree>
    <p:extLst>
      <p:ext uri="{BB962C8B-B14F-4D97-AF65-F5344CB8AC3E}">
        <p14:creationId xmlns:p14="http://schemas.microsoft.com/office/powerpoint/2010/main" val="260395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C2FBE6-EF61-4FE2-8DB9-EB4B34F1B014}" type="datetimeFigureOut">
              <a:rPr lang="en-GB" smtClean="0"/>
              <a:t>19/04/2017</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85C065D-1188-4715-9D2E-D64B536F1700}" type="slidenum">
              <a:rPr lang="en-GB" smtClean="0"/>
              <a:t>‹#›</a:t>
            </a:fld>
            <a:endParaRPr lang="en-GB"/>
          </a:p>
        </p:txBody>
      </p:sp>
    </p:spTree>
    <p:extLst>
      <p:ext uri="{BB962C8B-B14F-4D97-AF65-F5344CB8AC3E}">
        <p14:creationId xmlns:p14="http://schemas.microsoft.com/office/powerpoint/2010/main" val="2616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C2FBE6-EF61-4FE2-8DB9-EB4B34F1B014}" type="datetimeFigureOut">
              <a:rPr lang="en-GB" smtClean="0"/>
              <a:t>19/04/2017</a:t>
            </a:fld>
            <a:endParaRPr lang="en-GB"/>
          </a:p>
        </p:txBody>
      </p:sp>
      <p:sp>
        <p:nvSpPr>
          <p:cNvPr id="8" name="Footer Placeholder 7"/>
          <p:cNvSpPr>
            <a:spLocks noGrp="1"/>
          </p:cNvSpPr>
          <p:nvPr>
            <p:ph type="ftr" sz="quarter" idx="11"/>
          </p:nvPr>
        </p:nvSpPr>
        <p:spPr/>
        <p:txBody>
          <a:bodyPr/>
          <a:lstStyle/>
          <a:p>
            <a:endParaRPr lang="en-GB"/>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85C065D-1188-4715-9D2E-D64B536F1700}" type="slidenum">
              <a:rPr lang="en-GB" smtClean="0"/>
              <a:t>‹#›</a:t>
            </a:fld>
            <a:endParaRPr lang="en-GB"/>
          </a:p>
        </p:txBody>
      </p:sp>
    </p:spTree>
    <p:extLst>
      <p:ext uri="{BB962C8B-B14F-4D97-AF65-F5344CB8AC3E}">
        <p14:creationId xmlns:p14="http://schemas.microsoft.com/office/powerpoint/2010/main" val="39643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C2FBE6-EF61-4FE2-8DB9-EB4B34F1B014}" type="datetimeFigureOut">
              <a:rPr lang="en-GB" smtClean="0"/>
              <a:t>19/04/2017</a:t>
            </a:fld>
            <a:endParaRPr lang="en-GB"/>
          </a:p>
        </p:txBody>
      </p:sp>
      <p:sp>
        <p:nvSpPr>
          <p:cNvPr id="4" name="Footer Placeholder 3"/>
          <p:cNvSpPr>
            <a:spLocks noGrp="1"/>
          </p:cNvSpPr>
          <p:nvPr>
            <p:ph type="ftr" sz="quarter" idx="11"/>
          </p:nvPr>
        </p:nvSpPr>
        <p:spPr/>
        <p:txBody>
          <a:bodyPr/>
          <a:lstStyle/>
          <a:p>
            <a:endParaRPr lang="en-GB"/>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85C065D-1188-4715-9D2E-D64B536F1700}" type="slidenum">
              <a:rPr lang="en-GB" smtClean="0"/>
              <a:t>‹#›</a:t>
            </a:fld>
            <a:endParaRPr lang="en-GB"/>
          </a:p>
        </p:txBody>
      </p:sp>
    </p:spTree>
    <p:extLst>
      <p:ext uri="{BB962C8B-B14F-4D97-AF65-F5344CB8AC3E}">
        <p14:creationId xmlns:p14="http://schemas.microsoft.com/office/powerpoint/2010/main" val="3485147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C2FBE6-EF61-4FE2-8DB9-EB4B34F1B014}" type="datetimeFigureOut">
              <a:rPr lang="en-GB" smtClean="0"/>
              <a:t>19/04/2017</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85C065D-1188-4715-9D2E-D64B536F1700}" type="slidenum">
              <a:rPr lang="en-GB" smtClean="0"/>
              <a:t>‹#›</a:t>
            </a:fld>
            <a:endParaRPr lang="en-GB"/>
          </a:p>
        </p:txBody>
      </p:sp>
    </p:spTree>
    <p:extLst>
      <p:ext uri="{BB962C8B-B14F-4D97-AF65-F5344CB8AC3E}">
        <p14:creationId xmlns:p14="http://schemas.microsoft.com/office/powerpoint/2010/main" val="3242630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FC2FBE6-EF61-4FE2-8DB9-EB4B34F1B014}" type="datetimeFigureOut">
              <a:rPr lang="en-GB" smtClean="0"/>
              <a:t>19/04/2017</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85C065D-1188-4715-9D2E-D64B536F1700}" type="slidenum">
              <a:rPr lang="en-GB" smtClean="0"/>
              <a:t>‹#›</a:t>
            </a:fld>
            <a:endParaRPr lang="en-GB"/>
          </a:p>
        </p:txBody>
      </p:sp>
    </p:spTree>
    <p:extLst>
      <p:ext uri="{BB962C8B-B14F-4D97-AF65-F5344CB8AC3E}">
        <p14:creationId xmlns:p14="http://schemas.microsoft.com/office/powerpoint/2010/main" val="2251514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FC2FBE6-EF61-4FE2-8DB9-EB4B34F1B014}" type="datetimeFigureOut">
              <a:rPr lang="en-GB" smtClean="0"/>
              <a:t>19/04/2017</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85C065D-1188-4715-9D2E-D64B536F1700}" type="slidenum">
              <a:rPr lang="en-GB" smtClean="0"/>
              <a:t>‹#›</a:t>
            </a:fld>
            <a:endParaRPr lang="en-GB"/>
          </a:p>
        </p:txBody>
      </p:sp>
    </p:spTree>
    <p:extLst>
      <p:ext uri="{BB962C8B-B14F-4D97-AF65-F5344CB8AC3E}">
        <p14:creationId xmlns:p14="http://schemas.microsoft.com/office/powerpoint/2010/main" val="2090425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7FC2FBE6-EF61-4FE2-8DB9-EB4B34F1B014}" type="datetimeFigureOut">
              <a:rPr lang="en-GB" smtClean="0"/>
              <a:t>19/04/2017</a:t>
            </a:fld>
            <a:endParaRPr lang="en-GB"/>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85C065D-1188-4715-9D2E-D64B536F1700}" type="slidenum">
              <a:rPr lang="en-GB" smtClean="0"/>
              <a:t>‹#›</a:t>
            </a:fld>
            <a:endParaRPr lang="en-GB"/>
          </a:p>
        </p:txBody>
      </p:sp>
    </p:spTree>
    <p:extLst>
      <p:ext uri="{BB962C8B-B14F-4D97-AF65-F5344CB8AC3E}">
        <p14:creationId xmlns:p14="http://schemas.microsoft.com/office/powerpoint/2010/main" val="1911964503"/>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3049" y="1214846"/>
            <a:ext cx="7039248" cy="5342708"/>
          </a:xfrm>
        </p:spPr>
        <p:txBody>
          <a:bodyPr>
            <a:noAutofit/>
          </a:bodyPr>
          <a:lstStyle/>
          <a:p>
            <a:r>
              <a:rPr lang="en-US" sz="1500" b="1" dirty="0">
                <a:latin typeface="Times New Roman" pitchFamily="18" charset="0"/>
                <a:cs typeface="Times New Roman" pitchFamily="18" charset="0"/>
              </a:rPr>
              <a:t>A Comparative Evaluation of Buffer Replacement Algorithms </a:t>
            </a:r>
            <a:r>
              <a:rPr lang="en-US" sz="1500" dirty="0">
                <a:latin typeface="Times New Roman" pitchFamily="18" charset="0"/>
                <a:cs typeface="Times New Roman" pitchFamily="18" charset="0"/>
              </a:rPr>
              <a:t/>
            </a:r>
            <a:br>
              <a:rPr lang="en-US" sz="1500" dirty="0">
                <a:latin typeface="Times New Roman" pitchFamily="18" charset="0"/>
                <a:cs typeface="Times New Roman" pitchFamily="18" charset="0"/>
              </a:rPr>
            </a:br>
            <a:r>
              <a:rPr lang="en-US" sz="1500" b="1" dirty="0">
                <a:latin typeface="Times New Roman" pitchFamily="18" charset="0"/>
                <a:cs typeface="Times New Roman" pitchFamily="18" charset="0"/>
              </a:rPr>
              <a:t> LIRS-WSR and </a:t>
            </a:r>
            <a:r>
              <a:rPr lang="en-US" sz="1500" b="1" dirty="0" smtClean="0">
                <a:latin typeface="Times New Roman" pitchFamily="18" charset="0"/>
                <a:cs typeface="Times New Roman" pitchFamily="18" charset="0"/>
              </a:rPr>
              <a:t>CCF-LRU </a:t>
            </a:r>
            <a:r>
              <a:rPr lang="en-US" sz="1500" b="1" dirty="0">
                <a:latin typeface="Times New Roman" pitchFamily="18" charset="0"/>
                <a:cs typeface="Times New Roman" pitchFamily="18" charset="0"/>
              </a:rPr>
              <a:t>for Flash Memory Based Systems</a:t>
            </a:r>
            <a:br>
              <a:rPr lang="en-US" sz="1500" b="1" dirty="0">
                <a:latin typeface="Times New Roman" pitchFamily="18" charset="0"/>
                <a:cs typeface="Times New Roman" pitchFamily="18" charset="0"/>
              </a:rPr>
            </a:br>
            <a:r>
              <a:rPr lang="en-US" sz="1500" b="1" dirty="0">
                <a:latin typeface="Times New Roman" pitchFamily="18" charset="0"/>
                <a:cs typeface="Times New Roman" pitchFamily="18" charset="0"/>
              </a:rPr>
              <a:t/>
            </a:r>
            <a:br>
              <a:rPr lang="en-US" sz="1500" b="1" dirty="0">
                <a:latin typeface="Times New Roman" pitchFamily="18" charset="0"/>
                <a:cs typeface="Times New Roman" pitchFamily="18" charset="0"/>
              </a:rPr>
            </a:br>
            <a:r>
              <a:rPr lang="en-US" sz="1500" dirty="0">
                <a:latin typeface="Times New Roman" pitchFamily="18" charset="0"/>
                <a:cs typeface="Times New Roman" pitchFamily="18" charset="0"/>
              </a:rPr>
              <a:t/>
            </a:r>
            <a:br>
              <a:rPr lang="en-US" sz="1500" dirty="0">
                <a:latin typeface="Times New Roman" pitchFamily="18" charset="0"/>
                <a:cs typeface="Times New Roman" pitchFamily="18" charset="0"/>
              </a:rPr>
            </a:br>
            <a:r>
              <a:rPr lang="en-US" sz="1500" b="1" dirty="0">
                <a:latin typeface="Times New Roman" pitchFamily="18" charset="0"/>
                <a:cs typeface="Times New Roman" pitchFamily="18" charset="0"/>
              </a:rPr>
              <a:t>A </a:t>
            </a:r>
            <a:r>
              <a:rPr lang="en-US" sz="1500" b="1" dirty="0" smtClean="0">
                <a:latin typeface="Times New Roman" pitchFamily="18" charset="0"/>
                <a:cs typeface="Times New Roman" pitchFamily="18" charset="0"/>
              </a:rPr>
              <a:t>Dissertation Work</a:t>
            </a:r>
            <a:r>
              <a:rPr lang="en-US" sz="900" b="1" dirty="0">
                <a:latin typeface="Times New Roman" pitchFamily="18" charset="0"/>
                <a:cs typeface="Times New Roman" pitchFamily="18" charset="0"/>
              </a:rPr>
              <a:t> </a:t>
            </a:r>
            <a:r>
              <a:rPr lang="en-US" sz="900" dirty="0">
                <a:latin typeface="Times New Roman" pitchFamily="18" charset="0"/>
                <a:cs typeface="Times New Roman" pitchFamily="18" charset="0"/>
              </a:rPr>
              <a:t/>
            </a:r>
            <a:br>
              <a:rPr lang="en-US" sz="900" dirty="0">
                <a:latin typeface="Times New Roman" pitchFamily="18" charset="0"/>
                <a:cs typeface="Times New Roman" pitchFamily="18" charset="0"/>
              </a:rPr>
            </a:br>
            <a:r>
              <a:rPr lang="en-US" sz="900" b="1" dirty="0">
                <a:latin typeface="Times New Roman" pitchFamily="18" charset="0"/>
                <a:cs typeface="Times New Roman" pitchFamily="18" charset="0"/>
              </a:rPr>
              <a:t> </a:t>
            </a:r>
            <a:br>
              <a:rPr lang="en-US" sz="900" b="1" dirty="0">
                <a:latin typeface="Times New Roman" pitchFamily="18" charset="0"/>
                <a:cs typeface="Times New Roman" pitchFamily="18" charset="0"/>
              </a:rPr>
            </a:br>
            <a:r>
              <a:rPr lang="en-US" sz="900" dirty="0">
                <a:latin typeface="Times New Roman" pitchFamily="18" charset="0"/>
                <a:cs typeface="Times New Roman" pitchFamily="18" charset="0"/>
              </a:rPr>
              <a:t/>
            </a:r>
            <a:br>
              <a:rPr lang="en-US" sz="900" dirty="0">
                <a:latin typeface="Times New Roman" pitchFamily="18" charset="0"/>
                <a:cs typeface="Times New Roman" pitchFamily="18" charset="0"/>
              </a:rPr>
            </a:br>
            <a:r>
              <a:rPr lang="en-US" sz="1350" b="1" u="sng" dirty="0">
                <a:latin typeface="Times New Roman" pitchFamily="18" charset="0"/>
                <a:cs typeface="Times New Roman" pitchFamily="18" charset="0"/>
              </a:rPr>
              <a:t>Submitted To:</a:t>
            </a:r>
            <a:r>
              <a:rPr lang="en-US" sz="900" dirty="0">
                <a:latin typeface="Times New Roman" pitchFamily="18" charset="0"/>
                <a:cs typeface="Times New Roman" pitchFamily="18" charset="0"/>
              </a:rPr>
              <a:t/>
            </a:r>
            <a:br>
              <a:rPr lang="en-US" sz="900" dirty="0">
                <a:latin typeface="Times New Roman" pitchFamily="18" charset="0"/>
                <a:cs typeface="Times New Roman" pitchFamily="18" charset="0"/>
              </a:rPr>
            </a:br>
            <a:r>
              <a:rPr lang="en-US" sz="1350" dirty="0">
                <a:latin typeface="Times New Roman" pitchFamily="18" charset="0"/>
                <a:cs typeface="Times New Roman" pitchFamily="18" charset="0"/>
              </a:rPr>
              <a:t>Central Department of Computer Science and Information Technology</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Tribhuvan University</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Kirtipur, Nepal</a:t>
            </a:r>
            <a:br>
              <a:rPr lang="en-US" sz="1350" dirty="0">
                <a:latin typeface="Times New Roman" pitchFamily="18" charset="0"/>
                <a:cs typeface="Times New Roman" pitchFamily="18" charset="0"/>
              </a:rPr>
            </a:br>
            <a:r>
              <a:rPr lang="en-US" sz="1350" dirty="0" smtClean="0">
                <a:latin typeface="Times New Roman" pitchFamily="18" charset="0"/>
                <a:cs typeface="Times New Roman" pitchFamily="18" charset="0"/>
              </a:rPr>
              <a:t/>
            </a:r>
            <a:br>
              <a:rPr lang="en-US" sz="1350" dirty="0" smtClean="0">
                <a:latin typeface="Times New Roman" pitchFamily="18" charset="0"/>
                <a:cs typeface="Times New Roman" pitchFamily="18" charset="0"/>
              </a:rPr>
            </a:br>
            <a:r>
              <a:rPr lang="en-US" sz="1600" b="1" u="sng" dirty="0">
                <a:latin typeface="Times New Roman" pitchFamily="18" charset="0"/>
                <a:cs typeface="Times New Roman" pitchFamily="18" charset="0"/>
              </a:rPr>
              <a:t>Under Supervision of:</a:t>
            </a:r>
            <a:r>
              <a:rPr lang="en-US" sz="1000" dirty="0">
                <a:latin typeface="Times New Roman" pitchFamily="18" charset="0"/>
                <a:cs typeface="Times New Roman" pitchFamily="18" charset="0"/>
              </a:rPr>
              <a:t/>
            </a:r>
            <a:br>
              <a:rPr lang="en-US" sz="1000" dirty="0">
                <a:latin typeface="Times New Roman" pitchFamily="18" charset="0"/>
                <a:cs typeface="Times New Roman" pitchFamily="18" charset="0"/>
              </a:rPr>
            </a:br>
            <a:r>
              <a:rPr lang="en-GB" sz="1400" dirty="0" err="1">
                <a:latin typeface="Times New Roman" pitchFamily="18" charset="0"/>
                <a:cs typeface="Times New Roman" pitchFamily="18" charset="0"/>
              </a:rPr>
              <a:t>Prof.</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Dr.</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Subarna</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Shakya</a:t>
            </a:r>
            <a:r>
              <a:rPr lang="en-GB" sz="1400" dirty="0">
                <a:latin typeface="Times New Roman" pitchFamily="18" charset="0"/>
                <a:cs typeface="Times New Roman" pitchFamily="18" charset="0"/>
              </a:rPr>
              <a:t>, PhD</a:t>
            </a:r>
            <a:r>
              <a:rPr lang="en-US" sz="1400" dirty="0">
                <a:latin typeface="Times New Roman" pitchFamily="18" charset="0"/>
                <a:cs typeface="Times New Roman" pitchFamily="18" charset="0"/>
              </a:rPr>
              <a:t/>
            </a:r>
            <a:br>
              <a:rPr lang="en-US" sz="1400" dirty="0">
                <a:latin typeface="Times New Roman" pitchFamily="18" charset="0"/>
                <a:cs typeface="Times New Roman" pitchFamily="18" charset="0"/>
              </a:rPr>
            </a:br>
            <a:r>
              <a:rPr lang="en-GB" sz="1400" dirty="0" smtClean="0">
                <a:latin typeface="Times New Roman" pitchFamily="18" charset="0"/>
                <a:cs typeface="Times New Roman" pitchFamily="18" charset="0"/>
              </a:rPr>
              <a:t>Department </a:t>
            </a:r>
            <a:r>
              <a:rPr lang="en-GB" sz="1400" dirty="0">
                <a:latin typeface="Times New Roman" pitchFamily="18" charset="0"/>
                <a:cs typeface="Times New Roman" pitchFamily="18" charset="0"/>
              </a:rPr>
              <a:t>of Electronics &amp; Computer Engineering Institute of </a:t>
            </a:r>
            <a:r>
              <a:rPr lang="en-GB" sz="1400" dirty="0" smtClean="0">
                <a:latin typeface="Times New Roman" pitchFamily="18" charset="0"/>
                <a:cs typeface="Times New Roman" pitchFamily="18" charset="0"/>
              </a:rPr>
              <a:t>Engineering</a:t>
            </a:r>
            <a:r>
              <a:rPr lang="en-US" sz="1350" dirty="0">
                <a:latin typeface="Times New Roman" pitchFamily="18" charset="0"/>
                <a:cs typeface="Times New Roman" pitchFamily="18" charset="0"/>
              </a:rPr>
              <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 </a:t>
            </a:r>
            <a:r>
              <a:rPr lang="en-US" sz="900" dirty="0">
                <a:latin typeface="Times New Roman" pitchFamily="18" charset="0"/>
                <a:cs typeface="Times New Roman" pitchFamily="18" charset="0"/>
              </a:rPr>
              <a:t/>
            </a:r>
            <a:br>
              <a:rPr lang="en-US" sz="900" dirty="0">
                <a:latin typeface="Times New Roman" pitchFamily="18" charset="0"/>
                <a:cs typeface="Times New Roman" pitchFamily="18" charset="0"/>
              </a:rPr>
            </a:br>
            <a:r>
              <a:rPr lang="en-US" sz="1350" b="1" u="sng" dirty="0">
                <a:latin typeface="Times New Roman" pitchFamily="18" charset="0"/>
                <a:cs typeface="Times New Roman" pitchFamily="18" charset="0"/>
              </a:rPr>
              <a:t>Under </a:t>
            </a:r>
            <a:r>
              <a:rPr lang="en-US" sz="1350" b="1" u="sng" dirty="0" smtClean="0">
                <a:latin typeface="Times New Roman" pitchFamily="18" charset="0"/>
                <a:cs typeface="Times New Roman" pitchFamily="18" charset="0"/>
              </a:rPr>
              <a:t>Co-Supervision </a:t>
            </a:r>
            <a:r>
              <a:rPr lang="en-US" sz="1350" b="1" u="sng" dirty="0">
                <a:latin typeface="Times New Roman" pitchFamily="18" charset="0"/>
                <a:cs typeface="Times New Roman" pitchFamily="18" charset="0"/>
              </a:rPr>
              <a:t>of:</a:t>
            </a:r>
            <a:r>
              <a:rPr lang="en-US" sz="900" dirty="0">
                <a:latin typeface="Times New Roman" pitchFamily="18" charset="0"/>
                <a:cs typeface="Times New Roman" pitchFamily="18" charset="0"/>
              </a:rPr>
              <a:t/>
            </a:r>
            <a:br>
              <a:rPr lang="en-US" sz="900" dirty="0">
                <a:latin typeface="Times New Roman" pitchFamily="18" charset="0"/>
                <a:cs typeface="Times New Roman" pitchFamily="18" charset="0"/>
              </a:rPr>
            </a:br>
            <a:r>
              <a:rPr lang="en-GB" sz="1200" dirty="0" smtClean="0">
                <a:latin typeface="Times New Roman" pitchFamily="18" charset="0"/>
                <a:cs typeface="Times New Roman" pitchFamily="18" charset="0"/>
              </a:rPr>
              <a:t>Mr Arjun Singh Saud</a:t>
            </a:r>
            <a:r>
              <a:rPr lang="en-US" sz="1200" dirty="0">
                <a:latin typeface="Times New Roman" pitchFamily="18" charset="0"/>
                <a:cs typeface="Times New Roman" pitchFamily="18" charset="0"/>
              </a:rPr>
              <a:t/>
            </a:r>
            <a:br>
              <a:rPr lang="en-US" sz="1200" dirty="0">
                <a:latin typeface="Times New Roman" pitchFamily="18" charset="0"/>
                <a:cs typeface="Times New Roman" pitchFamily="18" charset="0"/>
              </a:rPr>
            </a:br>
            <a:r>
              <a:rPr lang="en-US" sz="1200" dirty="0" smtClean="0">
                <a:latin typeface="Times New Roman" pitchFamily="18" charset="0"/>
                <a:cs typeface="Times New Roman" pitchFamily="18" charset="0"/>
              </a:rPr>
              <a:t>Lecturer</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CDCSIT, TU</a:t>
            </a:r>
            <a:r>
              <a:rPr lang="en-US" sz="1200" dirty="0">
                <a:latin typeface="Times New Roman" pitchFamily="18" charset="0"/>
                <a:cs typeface="Times New Roman" pitchFamily="18" charset="0"/>
              </a:rPr>
              <a:t/>
            </a:r>
            <a:br>
              <a:rPr lang="en-US" sz="1200" dirty="0">
                <a:latin typeface="Times New Roman" pitchFamily="18" charset="0"/>
                <a:cs typeface="Times New Roman" pitchFamily="18" charset="0"/>
              </a:rPr>
            </a:br>
            <a:r>
              <a:rPr lang="en-US" sz="900" dirty="0">
                <a:latin typeface="Times New Roman" pitchFamily="18" charset="0"/>
                <a:cs typeface="Times New Roman" pitchFamily="18" charset="0"/>
              </a:rPr>
              <a:t/>
            </a:r>
            <a:br>
              <a:rPr lang="en-US" sz="900" dirty="0">
                <a:latin typeface="Times New Roman" pitchFamily="18" charset="0"/>
                <a:cs typeface="Times New Roman" pitchFamily="18" charset="0"/>
              </a:rPr>
            </a:br>
            <a:r>
              <a:rPr lang="en-US" sz="1350" b="1" u="sng" dirty="0">
                <a:latin typeface="Times New Roman" pitchFamily="18" charset="0"/>
                <a:cs typeface="Times New Roman" pitchFamily="18" charset="0"/>
              </a:rPr>
              <a:t>Submitted by:</a:t>
            </a:r>
            <a:r>
              <a:rPr lang="en-US" sz="900" dirty="0">
                <a:latin typeface="Times New Roman" pitchFamily="18" charset="0"/>
                <a:cs typeface="Times New Roman" pitchFamily="18" charset="0"/>
              </a:rPr>
              <a:t/>
            </a:r>
            <a:br>
              <a:rPr lang="en-US" sz="900" dirty="0">
                <a:latin typeface="Times New Roman" pitchFamily="18" charset="0"/>
                <a:cs typeface="Times New Roman" pitchFamily="18" charset="0"/>
              </a:rPr>
            </a:br>
            <a:r>
              <a:rPr lang="en-US" sz="1200" dirty="0">
                <a:latin typeface="Times New Roman" pitchFamily="18" charset="0"/>
                <a:cs typeface="Times New Roman" pitchFamily="18" charset="0"/>
              </a:rPr>
              <a:t>Mahesh Kumar Yadav</a:t>
            </a:r>
            <a:br>
              <a:rPr lang="en-US" sz="1200" dirty="0">
                <a:latin typeface="Times New Roman" pitchFamily="18" charset="0"/>
                <a:cs typeface="Times New Roman" pitchFamily="18" charset="0"/>
              </a:rPr>
            </a:br>
            <a:r>
              <a:rPr lang="en-US" sz="1200" dirty="0">
                <a:latin typeface="Times New Roman" pitchFamily="18" charset="0"/>
                <a:cs typeface="Times New Roman" pitchFamily="18" charset="0"/>
              </a:rPr>
              <a:t>(2010-2012, Roll no: </a:t>
            </a:r>
            <a:r>
              <a:rPr lang="en-US" sz="1200" dirty="0" smtClean="0">
                <a:latin typeface="Times New Roman" pitchFamily="18" charset="0"/>
                <a:cs typeface="Times New Roman" pitchFamily="18" charset="0"/>
              </a:rPr>
              <a:t>20)</a:t>
            </a:r>
            <a:r>
              <a:rPr lang="en-US" sz="1200" dirty="0">
                <a:latin typeface="Times New Roman" pitchFamily="18" charset="0"/>
                <a:cs typeface="Times New Roman" pitchFamily="18" charset="0"/>
              </a:rPr>
              <a:t/>
            </a:r>
            <a:br>
              <a:rPr lang="en-US" sz="1200" dirty="0">
                <a:latin typeface="Times New Roman" pitchFamily="18" charset="0"/>
                <a:cs typeface="Times New Roman" pitchFamily="18" charset="0"/>
              </a:rPr>
            </a:br>
            <a:r>
              <a:rPr lang="en-US" sz="1200" dirty="0">
                <a:latin typeface="Times New Roman" pitchFamily="18" charset="0"/>
                <a:cs typeface="Times New Roman" pitchFamily="18" charset="0"/>
              </a:rPr>
              <a:t>CDCSIT, TU</a:t>
            </a:r>
            <a:br>
              <a:rPr lang="en-US" sz="1200" dirty="0">
                <a:latin typeface="Times New Roman" pitchFamily="18" charset="0"/>
                <a:cs typeface="Times New Roman" pitchFamily="18" charset="0"/>
              </a:rPr>
            </a:br>
            <a:endParaRPr lang="en-US" sz="9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288690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294" y="735531"/>
            <a:ext cx="6589200" cy="1280890"/>
          </a:xfrm>
        </p:spPr>
        <p:txBody>
          <a:bodyPr>
            <a:normAutofit/>
          </a:bodyPr>
          <a:lstStyle/>
          <a:p>
            <a:pPr algn="l"/>
            <a:r>
              <a:rPr lang="en-US" sz="2100" b="1" dirty="0">
                <a:latin typeface="Times New Roman" pitchFamily="18" charset="0"/>
                <a:cs typeface="Times New Roman" pitchFamily="18" charset="0"/>
              </a:rPr>
              <a:t>Literature Review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3" name="Rectangle 2"/>
          <p:cNvSpPr/>
          <p:nvPr/>
        </p:nvSpPr>
        <p:spPr>
          <a:xfrm>
            <a:off x="1386294" y="2457450"/>
            <a:ext cx="6157506" cy="3000821"/>
          </a:xfrm>
          <a:prstGeom prst="rect">
            <a:avLst/>
          </a:prstGeom>
        </p:spPr>
        <p:txBody>
          <a:bodyPr wrap="square">
            <a:spAutoFit/>
          </a:bodyPr>
          <a:lstStyle/>
          <a:p>
            <a:pPr>
              <a:buFont typeface="Wingdings" pitchFamily="2" charset="2"/>
              <a:buChar char="§"/>
            </a:pPr>
            <a:r>
              <a:rPr lang="en-US" sz="1350" dirty="0">
                <a:latin typeface="Times New Roman" pitchFamily="18" charset="0"/>
                <a:cs typeface="Times New Roman" pitchFamily="18" charset="0"/>
              </a:rPr>
              <a:t>  Buffer Replacement algorithm identifies the victim page and replaces it by </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    fetched page because of lack of primary storage. </a:t>
            </a:r>
          </a:p>
          <a:p>
            <a:endParaRPr lang="en-US" sz="1350" dirty="0">
              <a:latin typeface="Times New Roman" pitchFamily="18" charset="0"/>
              <a:cs typeface="Times New Roman" pitchFamily="18" charset="0"/>
            </a:endParaRPr>
          </a:p>
          <a:p>
            <a:pPr>
              <a:buFont typeface="Wingdings" pitchFamily="2" charset="2"/>
              <a:buChar char="§"/>
            </a:pPr>
            <a:r>
              <a:rPr lang="en-US" sz="1350" dirty="0">
                <a:latin typeface="Times New Roman" pitchFamily="18" charset="0"/>
                <a:cs typeface="Times New Roman" pitchFamily="18" charset="0"/>
              </a:rPr>
              <a:t>  Many algorithms have been proposed so far.</a:t>
            </a:r>
          </a:p>
          <a:p>
            <a:pPr>
              <a:buFont typeface="Wingdings" pitchFamily="2" charset="2"/>
              <a:buChar char="§"/>
            </a:pPr>
            <a:r>
              <a:rPr lang="en-US" sz="1350" dirty="0">
                <a:latin typeface="Times New Roman" pitchFamily="18" charset="0"/>
                <a:cs typeface="Times New Roman" pitchFamily="18" charset="0"/>
              </a:rPr>
              <a:t>   Among them, some well-known one’s are:</a:t>
            </a:r>
          </a:p>
          <a:p>
            <a:endParaRPr lang="en-US" sz="1350" dirty="0">
              <a:latin typeface="Times New Roman" pitchFamily="18" charset="0"/>
              <a:cs typeface="Times New Roman" pitchFamily="18" charset="0"/>
            </a:endParaRPr>
          </a:p>
          <a:p>
            <a:pPr lvl="1">
              <a:buFont typeface="Arial" pitchFamily="34" charset="0"/>
              <a:buChar char="•"/>
            </a:pPr>
            <a:r>
              <a:rPr lang="en-US" sz="1350" dirty="0">
                <a:latin typeface="Times New Roman" pitchFamily="18" charset="0"/>
                <a:cs typeface="Times New Roman" pitchFamily="18" charset="0"/>
              </a:rPr>
              <a:t>   LRU </a:t>
            </a:r>
            <a:r>
              <a:rPr lang="en-US" sz="1350" dirty="0" smtClean="0">
                <a:latin typeface="Times New Roman" pitchFamily="18" charset="0"/>
                <a:cs typeface="Times New Roman" pitchFamily="18" charset="0"/>
              </a:rPr>
              <a:t>[9]</a:t>
            </a:r>
            <a:endParaRPr lang="en-US" sz="1350" dirty="0">
              <a:latin typeface="Times New Roman" pitchFamily="18" charset="0"/>
              <a:cs typeface="Times New Roman" pitchFamily="18" charset="0"/>
            </a:endParaRPr>
          </a:p>
          <a:p>
            <a:pPr lvl="1">
              <a:buFont typeface="Arial" pitchFamily="34" charset="0"/>
              <a:buChar char="•"/>
            </a:pPr>
            <a:r>
              <a:rPr lang="en-US" sz="1350" dirty="0">
                <a:latin typeface="Times New Roman" pitchFamily="18" charset="0"/>
                <a:cs typeface="Times New Roman" pitchFamily="18" charset="0"/>
              </a:rPr>
              <a:t>   CLOCK </a:t>
            </a:r>
            <a:r>
              <a:rPr lang="en-US" sz="1350" dirty="0" smtClean="0">
                <a:latin typeface="Times New Roman" pitchFamily="18" charset="0"/>
                <a:cs typeface="Times New Roman" pitchFamily="18" charset="0"/>
              </a:rPr>
              <a:t>[22]</a:t>
            </a:r>
            <a:endParaRPr lang="en-US" sz="1350" dirty="0">
              <a:latin typeface="Times New Roman" pitchFamily="18" charset="0"/>
              <a:cs typeface="Times New Roman" pitchFamily="18" charset="0"/>
            </a:endParaRPr>
          </a:p>
          <a:p>
            <a:pPr lvl="1">
              <a:buFont typeface="Arial" pitchFamily="34" charset="0"/>
              <a:buChar char="•"/>
            </a:pPr>
            <a:r>
              <a:rPr lang="en-US" sz="1350" dirty="0">
                <a:latin typeface="Times New Roman" pitchFamily="18" charset="0"/>
                <a:cs typeface="Times New Roman" pitchFamily="18" charset="0"/>
              </a:rPr>
              <a:t>   LRU-2 </a:t>
            </a:r>
            <a:r>
              <a:rPr lang="en-US" sz="1350" dirty="0" smtClean="0">
                <a:latin typeface="Times New Roman" pitchFamily="18" charset="0"/>
                <a:cs typeface="Times New Roman" pitchFamily="18" charset="0"/>
              </a:rPr>
              <a:t>[20]</a:t>
            </a:r>
            <a:endParaRPr lang="en-US" sz="1350" dirty="0">
              <a:latin typeface="Times New Roman" pitchFamily="18" charset="0"/>
              <a:cs typeface="Times New Roman" pitchFamily="18" charset="0"/>
            </a:endParaRPr>
          </a:p>
          <a:p>
            <a:pPr lvl="1">
              <a:buFont typeface="Arial" pitchFamily="34" charset="0"/>
              <a:buChar char="•"/>
            </a:pPr>
            <a:r>
              <a:rPr lang="en-US" sz="1350" dirty="0">
                <a:latin typeface="Times New Roman" pitchFamily="18" charset="0"/>
                <a:cs typeface="Times New Roman" pitchFamily="18" charset="0"/>
              </a:rPr>
              <a:t>   LIRS </a:t>
            </a:r>
            <a:r>
              <a:rPr lang="en-US" sz="1350" dirty="0" smtClean="0">
                <a:latin typeface="Times New Roman" pitchFamily="18" charset="0"/>
                <a:cs typeface="Times New Roman" pitchFamily="18" charset="0"/>
              </a:rPr>
              <a:t>[8] </a:t>
            </a:r>
            <a:endParaRPr lang="en-US" sz="1350" dirty="0">
              <a:latin typeface="Times New Roman" pitchFamily="18" charset="0"/>
              <a:cs typeface="Times New Roman" pitchFamily="18" charset="0"/>
            </a:endParaRPr>
          </a:p>
          <a:p>
            <a:pPr lvl="1">
              <a:buFont typeface="Arial" pitchFamily="34" charset="0"/>
              <a:buChar char="•"/>
            </a:pPr>
            <a:r>
              <a:rPr lang="en-US" sz="1350" dirty="0">
                <a:latin typeface="Times New Roman" pitchFamily="18" charset="0"/>
                <a:cs typeface="Times New Roman" pitchFamily="18" charset="0"/>
              </a:rPr>
              <a:t>   </a:t>
            </a:r>
            <a:r>
              <a:rPr lang="en-US" sz="1350" dirty="0" smtClean="0">
                <a:latin typeface="Times New Roman" pitchFamily="18" charset="0"/>
                <a:cs typeface="Times New Roman" pitchFamily="18" charset="0"/>
              </a:rPr>
              <a:t>Clock Pro [23]</a:t>
            </a:r>
            <a:endParaRPr lang="en-US" sz="1350" dirty="0">
              <a:latin typeface="Times New Roman" pitchFamily="18" charset="0"/>
              <a:cs typeface="Times New Roman" pitchFamily="18" charset="0"/>
            </a:endParaRPr>
          </a:p>
          <a:p>
            <a:pPr lvl="1">
              <a:buFont typeface="Arial" pitchFamily="34" charset="0"/>
              <a:buChar char="•"/>
            </a:pPr>
            <a:r>
              <a:rPr lang="en-US" sz="1350" dirty="0">
                <a:latin typeface="Times New Roman" pitchFamily="18" charset="0"/>
                <a:cs typeface="Times New Roman" pitchFamily="18" charset="0"/>
              </a:rPr>
              <a:t>   LRFU </a:t>
            </a:r>
            <a:r>
              <a:rPr lang="en-US" sz="1350" dirty="0" smtClean="0">
                <a:latin typeface="Times New Roman" pitchFamily="18" charset="0"/>
                <a:cs typeface="Times New Roman" pitchFamily="18" charset="0"/>
              </a:rPr>
              <a:t>[</a:t>
            </a:r>
            <a:r>
              <a:rPr lang="en-US" sz="1350" dirty="0">
                <a:latin typeface="Times New Roman" pitchFamily="18" charset="0"/>
                <a:cs typeface="Times New Roman" pitchFamily="18" charset="0"/>
              </a:rPr>
              <a:t>2</a:t>
            </a:r>
            <a:r>
              <a:rPr lang="en-US" sz="1350" dirty="0" smtClean="0">
                <a:latin typeface="Times New Roman" pitchFamily="18" charset="0"/>
                <a:cs typeface="Times New Roman" pitchFamily="18" charset="0"/>
              </a:rPr>
              <a:t>]</a:t>
            </a:r>
            <a:endParaRPr lang="en-US" sz="1350" dirty="0">
              <a:latin typeface="Times New Roman" pitchFamily="18" charset="0"/>
              <a:cs typeface="Times New Roman" pitchFamily="18" charset="0"/>
            </a:endParaRPr>
          </a:p>
          <a:p>
            <a:pPr lvl="1">
              <a:buFont typeface="Arial" pitchFamily="34" charset="0"/>
              <a:buChar char="•"/>
            </a:pPr>
            <a:r>
              <a:rPr lang="en-US" sz="1350" dirty="0">
                <a:latin typeface="Times New Roman" pitchFamily="18" charset="0"/>
                <a:cs typeface="Times New Roman" pitchFamily="18" charset="0"/>
              </a:rPr>
              <a:t>   Clock-Pro </a:t>
            </a:r>
            <a:r>
              <a:rPr lang="en-US" sz="1350" dirty="0" smtClean="0">
                <a:latin typeface="Times New Roman" pitchFamily="18" charset="0"/>
                <a:cs typeface="Times New Roman" pitchFamily="18" charset="0"/>
              </a:rPr>
              <a:t>[</a:t>
            </a:r>
            <a:r>
              <a:rPr lang="en-US" sz="1350" dirty="0">
                <a:latin typeface="Times New Roman" pitchFamily="18" charset="0"/>
                <a:cs typeface="Times New Roman" pitchFamily="18" charset="0"/>
              </a:rPr>
              <a:t>3</a:t>
            </a:r>
            <a:r>
              <a:rPr lang="en-US" sz="1350" dirty="0" smtClean="0">
                <a:latin typeface="Times New Roman" pitchFamily="18" charset="0"/>
                <a:cs typeface="Times New Roman" pitchFamily="18" charset="0"/>
              </a:rPr>
              <a:t>]</a:t>
            </a:r>
            <a:endParaRPr lang="en-US" sz="1350" dirty="0">
              <a:latin typeface="Times New Roman" pitchFamily="18" charset="0"/>
              <a:cs typeface="Times New Roman" pitchFamily="18" charset="0"/>
            </a:endParaRPr>
          </a:p>
          <a:p>
            <a:pPr lvl="1">
              <a:buFont typeface="Arial" pitchFamily="34" charset="0"/>
              <a:buChar char="•"/>
            </a:pPr>
            <a:r>
              <a:rPr lang="en-US" sz="1350" dirty="0">
                <a:latin typeface="Times New Roman" pitchFamily="18" charset="0"/>
                <a:cs typeface="Times New Roman" pitchFamily="18" charset="0"/>
              </a:rPr>
              <a:t>   ARC </a:t>
            </a:r>
            <a:r>
              <a:rPr lang="en-US" sz="1350" dirty="0" smtClean="0">
                <a:latin typeface="Times New Roman" pitchFamily="18" charset="0"/>
                <a:cs typeface="Times New Roman" pitchFamily="18" charset="0"/>
              </a:rPr>
              <a:t>[1, 10] </a:t>
            </a:r>
            <a:endParaRPr lang="en-US" sz="1350" dirty="0">
              <a:latin typeface="Times New Roman" pitchFamily="18" charset="0"/>
              <a:cs typeface="Times New Roman" pitchFamily="18" charset="0"/>
            </a:endParaRPr>
          </a:p>
        </p:txBody>
      </p:sp>
      <p:sp>
        <p:nvSpPr>
          <p:cNvPr id="11265" name="Rectangle 1"/>
          <p:cNvSpPr>
            <a:spLocks noChangeArrowheads="1"/>
          </p:cNvSpPr>
          <p:nvPr/>
        </p:nvSpPr>
        <p:spPr bwMode="auto">
          <a:xfrm>
            <a:off x="1386294" y="2105071"/>
            <a:ext cx="5414556" cy="300082"/>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pPr fontAlgn="base">
              <a:spcBef>
                <a:spcPct val="0"/>
              </a:spcBef>
              <a:spcAft>
                <a:spcPct val="0"/>
              </a:spcAft>
              <a:buFont typeface="Wingdings" pitchFamily="2" charset="2"/>
              <a:buChar char="v"/>
            </a:pPr>
            <a:r>
              <a:rPr lang="en-US" sz="1500" b="1" dirty="0">
                <a:latin typeface="Times New Roman" pitchFamily="18" charset="0"/>
                <a:ea typeface="Times New Roman" pitchFamily="18" charset="0"/>
                <a:cs typeface="Times New Roman" pitchFamily="18" charset="0"/>
              </a:rPr>
              <a:t>Traditional Buffer Replacement Algorithms</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10065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7927" y="738590"/>
            <a:ext cx="6589200" cy="1280890"/>
          </a:xfrm>
        </p:spPr>
        <p:txBody>
          <a:bodyPr>
            <a:noAutofit/>
          </a:bodyPr>
          <a:lstStyle/>
          <a:p>
            <a:pPr algn="l">
              <a:buFont typeface="Wingdings" pitchFamily="2" charset="2"/>
              <a:buChar char="v"/>
            </a:pPr>
            <a:r>
              <a:rPr lang="en-US" sz="1500" b="1" dirty="0">
                <a:latin typeface="Times New Roman" pitchFamily="18" charset="0"/>
                <a:cs typeface="Times New Roman" pitchFamily="18" charset="0"/>
              </a:rPr>
              <a:t>Buffer Replacement Algorithms for Flash-Based Systems</a:t>
            </a:r>
            <a:endParaRPr lang="en-US" sz="1500" dirty="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11</a:t>
            </a:fld>
            <a:endParaRPr lang="en-US"/>
          </a:p>
        </p:txBody>
      </p:sp>
      <p:sp>
        <p:nvSpPr>
          <p:cNvPr id="3" name="Rectangle 2"/>
          <p:cNvSpPr/>
          <p:nvPr/>
        </p:nvSpPr>
        <p:spPr>
          <a:xfrm>
            <a:off x="1387927" y="2171700"/>
            <a:ext cx="5755823" cy="300080"/>
          </a:xfrm>
          <a:prstGeom prst="rect">
            <a:avLst/>
          </a:prstGeom>
        </p:spPr>
        <p:txBody>
          <a:bodyPr wrap="square">
            <a:spAutoFit/>
          </a:bodyPr>
          <a:lstStyle/>
          <a:p>
            <a:pPr algn="just">
              <a:buFont typeface="Wingdings" pitchFamily="2" charset="2"/>
              <a:buChar char="§"/>
            </a:pPr>
            <a:r>
              <a:rPr lang="en-US" sz="1350" dirty="0">
                <a:latin typeface="Times New Roman" pitchFamily="18" charset="0"/>
                <a:cs typeface="Times New Roman" pitchFamily="18" charset="0"/>
              </a:rPr>
              <a:t>   Clean First LRU (CFLRU</a:t>
            </a:r>
            <a:r>
              <a:rPr lang="en-US" sz="1350">
                <a:latin typeface="Times New Roman" pitchFamily="18" charset="0"/>
                <a:cs typeface="Times New Roman" pitchFamily="18" charset="0"/>
              </a:rPr>
              <a:t>) </a:t>
            </a:r>
            <a:r>
              <a:rPr lang="en-US" sz="1350" smtClean="0">
                <a:latin typeface="Times New Roman" pitchFamily="18" charset="0"/>
                <a:cs typeface="Times New Roman" pitchFamily="18" charset="0"/>
              </a:rPr>
              <a:t>[11]</a:t>
            </a:r>
            <a:endParaRPr lang="en-US" sz="1350" dirty="0">
              <a:latin typeface="Times New Roman" pitchFamily="18" charset="0"/>
              <a:cs typeface="Times New Roman" pitchFamily="18" charset="0"/>
            </a:endParaRPr>
          </a:p>
        </p:txBody>
      </p:sp>
      <p:sp>
        <p:nvSpPr>
          <p:cNvPr id="4" name="Rectangle 3"/>
          <p:cNvSpPr/>
          <p:nvPr/>
        </p:nvSpPr>
        <p:spPr>
          <a:xfrm>
            <a:off x="1387927" y="2571750"/>
            <a:ext cx="5812973" cy="300081"/>
          </a:xfrm>
          <a:prstGeom prst="rect">
            <a:avLst/>
          </a:prstGeom>
        </p:spPr>
        <p:txBody>
          <a:bodyPr wrap="square">
            <a:spAutoFit/>
          </a:bodyPr>
          <a:lstStyle/>
          <a:p>
            <a:pPr algn="just">
              <a:buFont typeface="Wingdings" pitchFamily="2" charset="2"/>
              <a:buChar char="§"/>
            </a:pPr>
            <a:r>
              <a:rPr lang="en-US" sz="1350" dirty="0">
                <a:latin typeface="Times New Roman" pitchFamily="18" charset="0"/>
                <a:cs typeface="Times New Roman" pitchFamily="18" charset="0"/>
              </a:rPr>
              <a:t>   Clean First Dirty Clustered (CFDC) </a:t>
            </a:r>
            <a:r>
              <a:rPr lang="en-US" sz="1350" dirty="0" smtClean="0">
                <a:latin typeface="Times New Roman" pitchFamily="18" charset="0"/>
                <a:cs typeface="Times New Roman" pitchFamily="18" charset="0"/>
              </a:rPr>
              <a:t>[22] </a:t>
            </a:r>
            <a:endParaRPr lang="en-US" sz="1350" dirty="0">
              <a:latin typeface="Times New Roman" pitchFamily="18" charset="0"/>
              <a:cs typeface="Times New Roman" pitchFamily="18" charset="0"/>
            </a:endParaRPr>
          </a:p>
        </p:txBody>
      </p:sp>
      <p:sp>
        <p:nvSpPr>
          <p:cNvPr id="5" name="Rectangle 4"/>
          <p:cNvSpPr/>
          <p:nvPr/>
        </p:nvSpPr>
        <p:spPr>
          <a:xfrm>
            <a:off x="1387927" y="3028949"/>
            <a:ext cx="5927273" cy="300082"/>
          </a:xfrm>
          <a:prstGeom prst="rect">
            <a:avLst/>
          </a:prstGeom>
        </p:spPr>
        <p:txBody>
          <a:bodyPr wrap="square">
            <a:spAutoFit/>
          </a:bodyPr>
          <a:lstStyle/>
          <a:p>
            <a:pPr algn="just">
              <a:buFont typeface="Wingdings" pitchFamily="2" charset="2"/>
              <a:buChar char="§"/>
            </a:pPr>
            <a:r>
              <a:rPr lang="en-US" sz="1350" dirty="0">
                <a:latin typeface="Times New Roman" pitchFamily="18" charset="0"/>
                <a:cs typeface="Times New Roman" pitchFamily="18" charset="0"/>
              </a:rPr>
              <a:t>  LRU - Write Sequence Reordering( LRU-WSR </a:t>
            </a:r>
            <a:r>
              <a:rPr lang="en-US" sz="1350" dirty="0" smtClean="0">
                <a:latin typeface="Times New Roman" pitchFamily="18" charset="0"/>
                <a:cs typeface="Times New Roman" pitchFamily="18" charset="0"/>
              </a:rPr>
              <a:t>)[20] </a:t>
            </a:r>
            <a:endParaRPr lang="en-US" sz="1350" dirty="0">
              <a:latin typeface="Times New Roman" pitchFamily="18" charset="0"/>
              <a:cs typeface="Times New Roman" pitchFamily="18" charset="0"/>
            </a:endParaRPr>
          </a:p>
        </p:txBody>
      </p:sp>
      <p:sp>
        <p:nvSpPr>
          <p:cNvPr id="6" name="Rectangle 5"/>
          <p:cNvSpPr/>
          <p:nvPr/>
        </p:nvSpPr>
        <p:spPr>
          <a:xfrm>
            <a:off x="1387927" y="3486149"/>
            <a:ext cx="4098473" cy="302079"/>
          </a:xfrm>
          <a:prstGeom prst="rect">
            <a:avLst/>
          </a:prstGeom>
        </p:spPr>
        <p:txBody>
          <a:bodyPr wrap="square">
            <a:spAutoFit/>
          </a:bodyPr>
          <a:lstStyle/>
          <a:p>
            <a:pPr algn="just">
              <a:buFont typeface="Wingdings" pitchFamily="2" charset="2"/>
              <a:buChar char="§"/>
            </a:pPr>
            <a:r>
              <a:rPr lang="en-US" sz="1350" dirty="0">
                <a:latin typeface="Times New Roman" pitchFamily="18" charset="0"/>
                <a:cs typeface="Times New Roman" pitchFamily="18" charset="0"/>
              </a:rPr>
              <a:t>   Cold Clean First –LRU ( CCF-LRU )  </a:t>
            </a:r>
            <a:r>
              <a:rPr lang="en-US" sz="1350" dirty="0" smtClean="0">
                <a:latin typeface="Times New Roman" pitchFamily="18" charset="0"/>
                <a:cs typeface="Times New Roman" pitchFamily="18" charset="0"/>
              </a:rPr>
              <a:t>[23] </a:t>
            </a:r>
            <a:endParaRPr lang="en-US" sz="1350" dirty="0">
              <a:latin typeface="Times New Roman" pitchFamily="18" charset="0"/>
              <a:cs typeface="Times New Roman" pitchFamily="18" charset="0"/>
            </a:endParaRPr>
          </a:p>
        </p:txBody>
      </p:sp>
      <p:sp>
        <p:nvSpPr>
          <p:cNvPr id="7" name="Rectangle 6"/>
          <p:cNvSpPr/>
          <p:nvPr/>
        </p:nvSpPr>
        <p:spPr>
          <a:xfrm>
            <a:off x="1387927" y="3886200"/>
            <a:ext cx="5065881" cy="715581"/>
          </a:xfrm>
          <a:prstGeom prst="rect">
            <a:avLst/>
          </a:prstGeom>
        </p:spPr>
        <p:txBody>
          <a:bodyPr wrap="square">
            <a:spAutoFit/>
          </a:bodyPr>
          <a:lstStyle/>
          <a:p>
            <a:pPr>
              <a:buFont typeface="Wingdings" pitchFamily="2" charset="2"/>
              <a:buChar char="§"/>
            </a:pPr>
            <a:r>
              <a:rPr lang="en-US" sz="1350" dirty="0">
                <a:latin typeface="Times New Roman" pitchFamily="18" charset="0"/>
                <a:cs typeface="Times New Roman" pitchFamily="18" charset="0"/>
              </a:rPr>
              <a:t>   Low Inter-reference Recency Set – WSR ( LIRS-WSR ) </a:t>
            </a:r>
            <a:r>
              <a:rPr lang="en-US" sz="1350" dirty="0" smtClean="0">
                <a:latin typeface="Times New Roman" pitchFamily="18" charset="0"/>
                <a:cs typeface="Times New Roman" pitchFamily="18" charset="0"/>
              </a:rPr>
              <a:t>[5] </a:t>
            </a:r>
            <a:endParaRPr lang="en-US" sz="1350" dirty="0">
              <a:latin typeface="Times New Roman" pitchFamily="18" charset="0"/>
              <a:cs typeface="Times New Roman" pitchFamily="18" charset="0"/>
            </a:endParaRPr>
          </a:p>
          <a:p>
            <a:pPr algn="just"/>
            <a:endParaRPr lang="en-US" sz="1350" dirty="0">
              <a:latin typeface="Times New Roman" pitchFamily="18" charset="0"/>
              <a:cs typeface="Times New Roman" pitchFamily="18" charset="0"/>
            </a:endParaRPr>
          </a:p>
          <a:p>
            <a:pPr algn="just">
              <a:buFont typeface="Wingdings" pitchFamily="2" charset="2"/>
              <a:buChar char="§"/>
            </a:pPr>
            <a:r>
              <a:rPr lang="en-US" sz="1350" dirty="0">
                <a:latin typeface="Times New Roman" pitchFamily="18" charset="0"/>
                <a:cs typeface="Times New Roman" pitchFamily="18" charset="0"/>
              </a:rPr>
              <a:t>   Adaptive Double – LRU  ( AD-LRU ) </a:t>
            </a:r>
            <a:r>
              <a:rPr lang="en-US" sz="1350" dirty="0" smtClean="0">
                <a:latin typeface="Times New Roman" pitchFamily="18" charset="0"/>
                <a:cs typeface="Times New Roman" pitchFamily="18" charset="0"/>
              </a:rPr>
              <a:t>[1] </a:t>
            </a:r>
            <a:endParaRPr lang="en-US" sz="1350" dirty="0">
              <a:latin typeface="Times New Roman" pitchFamily="18" charset="0"/>
              <a:cs typeface="Times New Roman" pitchFamily="18" charset="0"/>
            </a:endParaRPr>
          </a:p>
        </p:txBody>
      </p:sp>
    </p:spTree>
    <p:extLst>
      <p:ext uri="{BB962C8B-B14F-4D97-AF65-F5344CB8AC3E}">
        <p14:creationId xmlns:p14="http://schemas.microsoft.com/office/powerpoint/2010/main" val="4032302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294" y="722468"/>
            <a:ext cx="3257550" cy="857250"/>
          </a:xfrm>
        </p:spPr>
        <p:txBody>
          <a:bodyPr>
            <a:normAutofit/>
          </a:bodyPr>
          <a:lstStyle/>
          <a:p>
            <a:pPr algn="l"/>
            <a:r>
              <a:rPr lang="en-US" sz="2100" b="1" dirty="0" smtClean="0">
                <a:latin typeface="Times New Roman" pitchFamily="18" charset="0"/>
                <a:cs typeface="Times New Roman" pitchFamily="18" charset="0"/>
              </a:rPr>
              <a:t>Performance Matrices</a:t>
            </a:r>
            <a:endParaRPr lang="en-US" sz="21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4" name="Rectangle 3"/>
          <p:cNvSpPr/>
          <p:nvPr/>
        </p:nvSpPr>
        <p:spPr>
          <a:xfrm>
            <a:off x="1386294" y="2114550"/>
            <a:ext cx="5871756" cy="2677656"/>
          </a:xfrm>
          <a:prstGeom prst="rect">
            <a:avLst/>
          </a:prstGeom>
        </p:spPr>
        <p:txBody>
          <a:bodyPr wrap="square">
            <a:spAutoFit/>
          </a:bodyPr>
          <a:lstStyle/>
          <a:p>
            <a:pPr marL="285750" indent="-285750">
              <a:buFont typeface="Arial" panose="020B0604020202020204" pitchFamily="34" charset="0"/>
              <a:buChar char="•"/>
            </a:pPr>
            <a:r>
              <a:rPr lang="en-US" sz="1400" kern="0" dirty="0">
                <a:latin typeface="Times New Roman" pitchFamily="18" charset="0"/>
                <a:cs typeface="Times New Roman" pitchFamily="18" charset="0"/>
              </a:rPr>
              <a:t>The performance of buffer replacement algorithm in flash memory based system is  </a:t>
            </a:r>
            <a:r>
              <a:rPr lang="en-US" sz="1400" kern="0" dirty="0" smtClean="0">
                <a:latin typeface="Times New Roman" pitchFamily="18" charset="0"/>
                <a:cs typeface="Times New Roman" pitchFamily="18" charset="0"/>
              </a:rPr>
              <a:t>measured </a:t>
            </a:r>
            <a:r>
              <a:rPr lang="en-US" sz="1400" kern="0" dirty="0">
                <a:latin typeface="Times New Roman" pitchFamily="18" charset="0"/>
                <a:cs typeface="Times New Roman" pitchFamily="18" charset="0"/>
              </a:rPr>
              <a:t>in terms of page fault count, miss rate/hit rate   and write count. </a:t>
            </a:r>
          </a:p>
          <a:p>
            <a:pPr algn="just">
              <a:buFont typeface="Wingdings" pitchFamily="2" charset="2"/>
              <a:buChar char="§"/>
            </a:pPr>
            <a:endParaRPr lang="en-US" sz="1400" kern="0" dirty="0">
              <a:latin typeface="Times New Roman" pitchFamily="18" charset="0"/>
              <a:cs typeface="Times New Roman" pitchFamily="18" charset="0"/>
            </a:endParaRPr>
          </a:p>
          <a:p>
            <a:r>
              <a:rPr lang="en-US" sz="1400" kern="0" dirty="0">
                <a:latin typeface="Times New Roman" pitchFamily="18" charset="0"/>
                <a:cs typeface="Times New Roman" pitchFamily="18" charset="0"/>
              </a:rPr>
              <a:t>      Miss Rate:</a:t>
            </a:r>
          </a:p>
          <a:p>
            <a:r>
              <a:rPr lang="en-US" sz="1400" kern="0" dirty="0">
                <a:latin typeface="Times New Roman" pitchFamily="18" charset="0"/>
                <a:cs typeface="Times New Roman" pitchFamily="18" charset="0"/>
              </a:rPr>
              <a:t>	      MR = ((#PF - #DP)/(#Ref - #DP))*100</a:t>
            </a:r>
          </a:p>
          <a:p>
            <a:r>
              <a:rPr lang="en-US" sz="1400" b="1" kern="0" dirty="0">
                <a:latin typeface="Times New Roman" pitchFamily="18" charset="0"/>
                <a:cs typeface="Times New Roman" pitchFamily="18" charset="0"/>
              </a:rPr>
              <a:t>      </a:t>
            </a:r>
            <a:r>
              <a:rPr lang="en-US" sz="1400" kern="0" dirty="0">
                <a:latin typeface="Times New Roman" pitchFamily="18" charset="0"/>
                <a:cs typeface="Times New Roman" pitchFamily="18" charset="0"/>
              </a:rPr>
              <a:t>Hit Rate:</a:t>
            </a:r>
          </a:p>
          <a:p>
            <a:r>
              <a:rPr lang="en-US" sz="1400" kern="0" dirty="0">
                <a:latin typeface="Times New Roman" pitchFamily="18" charset="0"/>
                <a:cs typeface="Times New Roman" pitchFamily="18" charset="0"/>
              </a:rPr>
              <a:t>	      HR = 100–MR</a:t>
            </a:r>
          </a:p>
          <a:p>
            <a:pPr marL="285750" indent="-285750">
              <a:buFont typeface="Arial" panose="020B0604020202020204" pitchFamily="34" charset="0"/>
              <a:buChar char="•"/>
            </a:pPr>
            <a:r>
              <a:rPr lang="en-US" sz="1400" kern="0" dirty="0">
                <a:latin typeface="Times New Roman" pitchFamily="18" charset="0"/>
                <a:cs typeface="Times New Roman" pitchFamily="18" charset="0"/>
              </a:rPr>
              <a:t> Write Count is calculated by counting the number of flushes of dirty pages to flash </a:t>
            </a:r>
            <a:r>
              <a:rPr lang="en-US" sz="1400" kern="0" dirty="0" smtClean="0">
                <a:latin typeface="Times New Roman" pitchFamily="18" charset="0"/>
                <a:cs typeface="Times New Roman" pitchFamily="18" charset="0"/>
              </a:rPr>
              <a:t>memory </a:t>
            </a:r>
            <a:r>
              <a:rPr lang="en-US" sz="1400" kern="0" dirty="0">
                <a:latin typeface="Times New Roman" pitchFamily="18" charset="0"/>
                <a:cs typeface="Times New Roman" pitchFamily="18" charset="0"/>
              </a:rPr>
              <a:t>from buffer. </a:t>
            </a:r>
            <a:endParaRPr lang="en-US" sz="1400" kern="0" dirty="0" smtClean="0">
              <a:latin typeface="Times New Roman" pitchFamily="18" charset="0"/>
              <a:cs typeface="Times New Roman" pitchFamily="18" charset="0"/>
            </a:endParaRPr>
          </a:p>
          <a:p>
            <a:pPr marL="285750" indent="-285750">
              <a:buFont typeface="Arial" panose="020B0604020202020204" pitchFamily="34" charset="0"/>
              <a:buChar char="•"/>
            </a:pPr>
            <a:r>
              <a:rPr lang="en-US" sz="1400" kern="0" dirty="0">
                <a:latin typeface="Times New Roman" pitchFamily="18" charset="0"/>
                <a:cs typeface="Times New Roman" pitchFamily="18" charset="0"/>
              </a:rPr>
              <a:t> Higher hit rate and lesser number of write counts are the measures for  better </a:t>
            </a:r>
            <a:r>
              <a:rPr lang="en-US" sz="1400" kern="0" dirty="0" smtClean="0">
                <a:latin typeface="Times New Roman" pitchFamily="18" charset="0"/>
                <a:cs typeface="Times New Roman" pitchFamily="18" charset="0"/>
              </a:rPr>
              <a:t>performance </a:t>
            </a:r>
            <a:r>
              <a:rPr lang="en-US" sz="1400" kern="0" dirty="0">
                <a:latin typeface="Times New Roman" pitchFamily="18" charset="0"/>
                <a:cs typeface="Times New Roman" pitchFamily="18" charset="0"/>
              </a:rPr>
              <a:t>of buffer replacement algorithm. </a:t>
            </a:r>
            <a:endParaRPr lang="en-US" sz="1350" dirty="0">
              <a:latin typeface="Times New Roman" pitchFamily="18" charset="0"/>
              <a:cs typeface="Times New Roman" pitchFamily="18" charset="0"/>
            </a:endParaRPr>
          </a:p>
        </p:txBody>
      </p:sp>
    </p:spTree>
    <p:extLst>
      <p:ext uri="{BB962C8B-B14F-4D97-AF65-F5344CB8AC3E}">
        <p14:creationId xmlns:p14="http://schemas.microsoft.com/office/powerpoint/2010/main" val="155595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663" y="722468"/>
            <a:ext cx="6589199" cy="1280890"/>
          </a:xfrm>
        </p:spPr>
        <p:txBody>
          <a:bodyPr>
            <a:normAutofit/>
          </a:bodyPr>
          <a:lstStyle/>
          <a:p>
            <a:pPr algn="l"/>
            <a:r>
              <a:rPr lang="en-US" sz="2100" b="1" dirty="0">
                <a:latin typeface="Times New Roman" pitchFamily="18" charset="0"/>
                <a:cs typeface="Times New Roman" pitchFamily="18" charset="0"/>
              </a:rPr>
              <a:t>Program Development </a:t>
            </a:r>
          </a:p>
        </p:txBody>
      </p:sp>
      <p:sp>
        <p:nvSpPr>
          <p:cNvPr id="3" name="Content Placeholder 2"/>
          <p:cNvSpPr>
            <a:spLocks noGrp="1"/>
          </p:cNvSpPr>
          <p:nvPr>
            <p:ph idx="1"/>
          </p:nvPr>
        </p:nvSpPr>
        <p:spPr>
          <a:xfrm>
            <a:off x="1384662" y="2228850"/>
            <a:ext cx="6364877" cy="3429000"/>
          </a:xfrm>
        </p:spPr>
        <p:txBody>
          <a:bodyPr>
            <a:normAutofit/>
          </a:bodyPr>
          <a:lstStyle/>
          <a:p>
            <a:pPr>
              <a:buClrTx/>
              <a:buFont typeface="Wingdings" pitchFamily="2" charset="2"/>
              <a:buChar char="§"/>
            </a:pPr>
            <a:r>
              <a:rPr lang="en-US" sz="1350" dirty="0">
                <a:solidFill>
                  <a:schemeClr val="tx1"/>
                </a:solidFill>
                <a:latin typeface="Times New Roman" pitchFamily="18" charset="0"/>
                <a:cs typeface="Times New Roman" pitchFamily="18" charset="0"/>
              </a:rPr>
              <a:t>The algorithms have been implemented in C++ programming language using Microsoft® Visual Studio </a:t>
            </a:r>
            <a:r>
              <a:rPr lang="en-US" sz="1350" dirty="0" smtClean="0">
                <a:solidFill>
                  <a:schemeClr val="tx1"/>
                </a:solidFill>
                <a:latin typeface="Times New Roman" pitchFamily="18" charset="0"/>
                <a:cs typeface="Times New Roman" pitchFamily="18" charset="0"/>
              </a:rPr>
              <a:t>on </a:t>
            </a:r>
            <a:r>
              <a:rPr lang="en-US" sz="1350" dirty="0">
                <a:solidFill>
                  <a:schemeClr val="tx1"/>
                </a:solidFill>
                <a:latin typeface="Times New Roman" pitchFamily="18" charset="0"/>
                <a:cs typeface="Times New Roman" pitchFamily="18" charset="0"/>
              </a:rPr>
              <a:t>Intel® Core™ i5-4210U CPU @ 1:7 </a:t>
            </a:r>
            <a:r>
              <a:rPr lang="en-US" sz="1350" dirty="0" smtClean="0">
                <a:solidFill>
                  <a:schemeClr val="tx1"/>
                </a:solidFill>
                <a:latin typeface="Times New Roman" pitchFamily="18" charset="0"/>
                <a:cs typeface="Times New Roman" pitchFamily="18" charset="0"/>
              </a:rPr>
              <a:t>GHz with </a:t>
            </a:r>
            <a:r>
              <a:rPr lang="en-US" sz="1350" dirty="0">
                <a:solidFill>
                  <a:schemeClr val="tx1"/>
                </a:solidFill>
                <a:latin typeface="Times New Roman" pitchFamily="18" charset="0"/>
                <a:cs typeface="Times New Roman" pitchFamily="18" charset="0"/>
              </a:rPr>
              <a:t>4 </a:t>
            </a:r>
            <a:r>
              <a:rPr lang="en-US" sz="1350" dirty="0" err="1">
                <a:solidFill>
                  <a:schemeClr val="tx1"/>
                </a:solidFill>
                <a:latin typeface="Times New Roman" pitchFamily="18" charset="0"/>
                <a:cs typeface="Times New Roman" pitchFamily="18" charset="0"/>
              </a:rPr>
              <a:t>GiB</a:t>
            </a:r>
            <a:r>
              <a:rPr lang="en-US" sz="1350" dirty="0">
                <a:solidFill>
                  <a:schemeClr val="tx1"/>
                </a:solidFill>
                <a:latin typeface="Times New Roman" pitchFamily="18" charset="0"/>
                <a:cs typeface="Times New Roman" pitchFamily="18" charset="0"/>
              </a:rPr>
              <a:t> RAM Microsoft® Windows 10 1607, 64 bit OS</a:t>
            </a:r>
            <a:r>
              <a:rPr lang="en-US" sz="1350" dirty="0" smtClean="0">
                <a:solidFill>
                  <a:schemeClr val="tx1"/>
                </a:solidFill>
                <a:latin typeface="Times New Roman" pitchFamily="18" charset="0"/>
                <a:cs typeface="Times New Roman" pitchFamily="18" charset="0"/>
              </a:rPr>
              <a:t>.</a:t>
            </a:r>
            <a:endParaRPr lang="en-US" sz="1350" dirty="0">
              <a:solidFill>
                <a:schemeClr val="tx1"/>
              </a:solidFill>
              <a:latin typeface="Times New Roman" pitchFamily="18" charset="0"/>
              <a:cs typeface="Times New Roman" pitchFamily="18" charset="0"/>
            </a:endParaRPr>
          </a:p>
          <a:p>
            <a:pPr>
              <a:buClrTx/>
              <a:buFont typeface="Wingdings" pitchFamily="2" charset="2"/>
              <a:buChar char="§"/>
            </a:pPr>
            <a:endParaRPr lang="en-US" sz="1350" dirty="0">
              <a:solidFill>
                <a:schemeClr val="tx1"/>
              </a:solidFill>
              <a:latin typeface="Times New Roman" pitchFamily="18" charset="0"/>
              <a:cs typeface="Times New Roman" pitchFamily="18" charset="0"/>
            </a:endParaRPr>
          </a:p>
          <a:p>
            <a:pPr>
              <a:buClrTx/>
              <a:buFont typeface="Wingdings" pitchFamily="2" charset="2"/>
              <a:buChar char="§"/>
            </a:pPr>
            <a:r>
              <a:rPr lang="en-US" sz="1350" dirty="0" smtClean="0">
                <a:solidFill>
                  <a:schemeClr val="tx1"/>
                </a:solidFill>
                <a:latin typeface="Times New Roman" pitchFamily="18" charset="0"/>
                <a:cs typeface="Times New Roman" pitchFamily="18" charset="0"/>
              </a:rPr>
              <a:t> </a:t>
            </a:r>
            <a:r>
              <a:rPr lang="en-US" sz="1350" dirty="0">
                <a:solidFill>
                  <a:schemeClr val="tx1"/>
                </a:solidFill>
                <a:latin typeface="Times New Roman" pitchFamily="18" charset="0"/>
                <a:cs typeface="Times New Roman" pitchFamily="18" charset="0"/>
              </a:rPr>
              <a:t>The data structure  to simulate buffer will be doubly linked list .</a:t>
            </a:r>
          </a:p>
          <a:p>
            <a:pPr>
              <a:buClrTx/>
              <a:buFont typeface="Wingdings" pitchFamily="2" charset="2"/>
              <a:buChar char="§"/>
            </a:pPr>
            <a:r>
              <a:rPr lang="en-US" sz="1350" dirty="0">
                <a:solidFill>
                  <a:schemeClr val="tx1"/>
                </a:solidFill>
                <a:latin typeface="Times New Roman" pitchFamily="18" charset="0"/>
                <a:cs typeface="Times New Roman" pitchFamily="18" charset="0"/>
              </a:rPr>
              <a:t> Each node of the list will contain appropriate data and pointer fields.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588102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663" y="722468"/>
            <a:ext cx="6589199" cy="1280890"/>
          </a:xfrm>
        </p:spPr>
        <p:txBody>
          <a:bodyPr>
            <a:normAutofit/>
          </a:bodyPr>
          <a:lstStyle/>
          <a:p>
            <a:pPr algn="l"/>
            <a:r>
              <a:rPr lang="en-US" sz="2100" b="1" dirty="0" smtClean="0">
                <a:latin typeface="Times New Roman" pitchFamily="18" charset="0"/>
                <a:cs typeface="Times New Roman" pitchFamily="18" charset="0"/>
              </a:rPr>
              <a:t>Flow-chart of LIRS-WSR</a:t>
            </a:r>
            <a:endParaRPr lang="en-US" sz="2100" b="1" dirty="0">
              <a:latin typeface="Times New Roman" pitchFamily="18" charset="0"/>
              <a:cs typeface="Times New Roman" pitchFamily="18" charset="0"/>
            </a:endParaRP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95006" y="1362913"/>
            <a:ext cx="4767943" cy="5417100"/>
          </a:xfrm>
        </p:spPr>
      </p:pic>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735967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663" y="722468"/>
            <a:ext cx="6589199" cy="1280890"/>
          </a:xfrm>
        </p:spPr>
        <p:txBody>
          <a:bodyPr>
            <a:normAutofit/>
          </a:bodyPr>
          <a:lstStyle/>
          <a:p>
            <a:pPr algn="l"/>
            <a:r>
              <a:rPr lang="en-US" sz="2100" b="1" dirty="0" smtClean="0">
                <a:latin typeface="Times New Roman" pitchFamily="18" charset="0"/>
                <a:cs typeface="Times New Roman" pitchFamily="18" charset="0"/>
              </a:rPr>
              <a:t>Flow-chart of CCF-LRU</a:t>
            </a:r>
            <a:endParaRPr lang="en-US" sz="2100" b="1" dirty="0">
              <a:latin typeface="Times New Roman" pitchFamily="18" charset="0"/>
              <a:cs typeface="Times New Roman" pitchFamily="18" charset="0"/>
            </a:endParaRP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61252" y="1152908"/>
            <a:ext cx="5311150" cy="5452133"/>
          </a:xfrm>
        </p:spPr>
      </p:pic>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413591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663" y="722468"/>
            <a:ext cx="6589199" cy="1280890"/>
          </a:xfrm>
        </p:spPr>
        <p:txBody>
          <a:bodyPr>
            <a:normAutofit/>
          </a:bodyPr>
          <a:lstStyle/>
          <a:p>
            <a:pPr algn="l"/>
            <a:r>
              <a:rPr lang="en-US" sz="2100" b="1" dirty="0" smtClean="0">
                <a:latin typeface="Times New Roman" pitchFamily="18" charset="0"/>
                <a:cs typeface="Times New Roman" pitchFamily="18" charset="0"/>
              </a:rPr>
              <a:t>Results, Analysis and Comparison</a:t>
            </a:r>
            <a:endParaRPr lang="en-US" sz="21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7" name="Content Placeholder 2"/>
          <p:cNvSpPr>
            <a:spLocks noGrp="1"/>
          </p:cNvSpPr>
          <p:nvPr>
            <p:ph idx="1"/>
          </p:nvPr>
        </p:nvSpPr>
        <p:spPr>
          <a:xfrm>
            <a:off x="1384662" y="2228850"/>
            <a:ext cx="6364877" cy="3429000"/>
          </a:xfrm>
        </p:spPr>
        <p:txBody>
          <a:bodyPr>
            <a:normAutofit/>
          </a:bodyPr>
          <a:lstStyle/>
          <a:p>
            <a:pPr marL="0" indent="0">
              <a:buClrTx/>
              <a:buNone/>
            </a:pPr>
            <a:r>
              <a:rPr lang="en-US" sz="2000" b="1" dirty="0" smtClean="0">
                <a:solidFill>
                  <a:schemeClr val="tx1"/>
                </a:solidFill>
                <a:latin typeface="Times New Roman" pitchFamily="18" charset="0"/>
                <a:cs typeface="Times New Roman" pitchFamily="18" charset="0"/>
              </a:rPr>
              <a:t>Input Traces</a:t>
            </a:r>
          </a:p>
          <a:p>
            <a:pPr marL="0" indent="0">
              <a:buClrTx/>
              <a:buNone/>
            </a:pPr>
            <a:r>
              <a:rPr lang="en-GB" sz="1350" dirty="0">
                <a:solidFill>
                  <a:schemeClr val="tx1"/>
                </a:solidFill>
                <a:latin typeface="Times New Roman" pitchFamily="18" charset="0"/>
                <a:cs typeface="Times New Roman" pitchFamily="18" charset="0"/>
              </a:rPr>
              <a:t>Four types of  memory traces  have been used in the simulation</a:t>
            </a:r>
            <a:r>
              <a:rPr lang="en-GB" sz="1350" dirty="0" smtClean="0">
                <a:solidFill>
                  <a:schemeClr val="tx1"/>
                </a:solidFill>
                <a:latin typeface="Times New Roman" pitchFamily="18" charset="0"/>
                <a:cs typeface="Times New Roman" pitchFamily="18" charset="0"/>
              </a:rPr>
              <a:t>.</a:t>
            </a:r>
          </a:p>
          <a:p>
            <a:pPr>
              <a:buClrTx/>
              <a:buFont typeface="Arial" panose="020B0604020202020204" pitchFamily="34" charset="0"/>
              <a:buChar char="•"/>
            </a:pPr>
            <a:r>
              <a:rPr lang="en-GB" sz="1350" dirty="0">
                <a:solidFill>
                  <a:schemeClr val="tx1"/>
                </a:solidFill>
                <a:latin typeface="Times New Roman" pitchFamily="18" charset="0"/>
                <a:cs typeface="Times New Roman" pitchFamily="18" charset="0"/>
              </a:rPr>
              <a:t>Random trace (</a:t>
            </a:r>
            <a:r>
              <a:rPr lang="en-GB" sz="1350" dirty="0" smtClean="0">
                <a:solidFill>
                  <a:schemeClr val="tx1"/>
                </a:solidFill>
                <a:latin typeface="Times New Roman" pitchFamily="18" charset="0"/>
                <a:cs typeface="Times New Roman" pitchFamily="18" charset="0"/>
              </a:rPr>
              <a:t>Workload1)</a:t>
            </a:r>
          </a:p>
          <a:p>
            <a:pPr>
              <a:buClrTx/>
              <a:buFont typeface="Arial" panose="020B0604020202020204" pitchFamily="34" charset="0"/>
              <a:buChar char="•"/>
            </a:pPr>
            <a:r>
              <a:rPr lang="en-GB" sz="1350" dirty="0" smtClean="0">
                <a:solidFill>
                  <a:schemeClr val="tx1"/>
                </a:solidFill>
                <a:latin typeface="Times New Roman" pitchFamily="18" charset="0"/>
                <a:cs typeface="Times New Roman" pitchFamily="18" charset="0"/>
              </a:rPr>
              <a:t>Read- </a:t>
            </a:r>
            <a:r>
              <a:rPr lang="en-GB" sz="1350" dirty="0">
                <a:solidFill>
                  <a:schemeClr val="tx1"/>
                </a:solidFill>
                <a:latin typeface="Times New Roman" pitchFamily="18" charset="0"/>
                <a:cs typeface="Times New Roman" pitchFamily="18" charset="0"/>
              </a:rPr>
              <a:t>most trace(Workload  2)</a:t>
            </a:r>
          </a:p>
          <a:p>
            <a:pPr>
              <a:buClrTx/>
              <a:buFont typeface="Arial" panose="020B0604020202020204" pitchFamily="34" charset="0"/>
              <a:buChar char="•"/>
            </a:pPr>
            <a:r>
              <a:rPr lang="en-GB" sz="1350" dirty="0" smtClean="0">
                <a:solidFill>
                  <a:schemeClr val="tx1"/>
                </a:solidFill>
                <a:latin typeface="Times New Roman" pitchFamily="18" charset="0"/>
                <a:cs typeface="Times New Roman" pitchFamily="18" charset="0"/>
              </a:rPr>
              <a:t>Write-most </a:t>
            </a:r>
            <a:r>
              <a:rPr lang="en-GB" sz="1350" dirty="0">
                <a:solidFill>
                  <a:schemeClr val="tx1"/>
                </a:solidFill>
                <a:latin typeface="Times New Roman" pitchFamily="18" charset="0"/>
                <a:cs typeface="Times New Roman" pitchFamily="18" charset="0"/>
              </a:rPr>
              <a:t>trace (Workload 3)</a:t>
            </a:r>
          </a:p>
          <a:p>
            <a:pPr>
              <a:buClrTx/>
              <a:buFont typeface="Arial" panose="020B0604020202020204" pitchFamily="34" charset="0"/>
              <a:buChar char="•"/>
            </a:pPr>
            <a:r>
              <a:rPr lang="en-GB" sz="1350" dirty="0" err="1" smtClean="0">
                <a:solidFill>
                  <a:schemeClr val="tx1"/>
                </a:solidFill>
                <a:latin typeface="Times New Roman" pitchFamily="18" charset="0"/>
                <a:cs typeface="Times New Roman" pitchFamily="18" charset="0"/>
              </a:rPr>
              <a:t>Zipf</a:t>
            </a:r>
            <a:r>
              <a:rPr lang="en-GB" sz="1350" dirty="0" smtClean="0">
                <a:solidFill>
                  <a:schemeClr val="tx1"/>
                </a:solidFill>
                <a:latin typeface="Times New Roman" pitchFamily="18" charset="0"/>
                <a:cs typeface="Times New Roman" pitchFamily="18" charset="0"/>
              </a:rPr>
              <a:t> </a:t>
            </a:r>
            <a:r>
              <a:rPr lang="en-GB" sz="1350" dirty="0">
                <a:solidFill>
                  <a:schemeClr val="tx1"/>
                </a:solidFill>
                <a:latin typeface="Times New Roman" pitchFamily="18" charset="0"/>
                <a:cs typeface="Times New Roman" pitchFamily="18" charset="0"/>
              </a:rPr>
              <a:t>trace( Workload 4)</a:t>
            </a:r>
            <a:endParaRPr lang="en-US" sz="135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59126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663" y="722468"/>
            <a:ext cx="6589199" cy="1280890"/>
          </a:xfrm>
        </p:spPr>
        <p:txBody>
          <a:bodyPr>
            <a:normAutofit/>
          </a:bodyPr>
          <a:lstStyle/>
          <a:p>
            <a:r>
              <a:rPr lang="en-US" sz="2100" b="1" dirty="0">
                <a:latin typeface="Times New Roman" pitchFamily="18" charset="0"/>
                <a:cs typeface="Times New Roman" pitchFamily="18" charset="0"/>
              </a:rPr>
              <a:t>Results, Analysis and Comparison </a:t>
            </a:r>
            <a:r>
              <a:rPr lang="en-US" sz="2100" b="1" dirty="0" smtClean="0">
                <a:latin typeface="Times New Roman" pitchFamily="18" charset="0"/>
                <a:cs typeface="Times New Roman" pitchFamily="18" charset="0"/>
              </a:rPr>
              <a:t>Conti….</a:t>
            </a:r>
            <a:endParaRPr lang="en-US" sz="21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7" name="Content Placeholder 2"/>
          <p:cNvSpPr>
            <a:spLocks noGrp="1"/>
          </p:cNvSpPr>
          <p:nvPr>
            <p:ph idx="1"/>
          </p:nvPr>
        </p:nvSpPr>
        <p:spPr>
          <a:xfrm>
            <a:off x="1384662" y="2228850"/>
            <a:ext cx="6364877" cy="3429000"/>
          </a:xfrm>
        </p:spPr>
        <p:txBody>
          <a:bodyPr>
            <a:normAutofit/>
          </a:bodyPr>
          <a:lstStyle/>
          <a:p>
            <a:pPr marL="0" indent="0">
              <a:buClrTx/>
              <a:buNone/>
            </a:pPr>
            <a:r>
              <a:rPr lang="en-US" sz="2000" b="1" dirty="0" smtClean="0">
                <a:solidFill>
                  <a:schemeClr val="tx1"/>
                </a:solidFill>
                <a:latin typeface="Times New Roman" pitchFamily="18" charset="0"/>
                <a:cs typeface="Times New Roman" pitchFamily="18" charset="0"/>
              </a:rPr>
              <a:t>Hit Rate Analysis</a:t>
            </a:r>
          </a:p>
          <a:p>
            <a:pPr>
              <a:buFont typeface="Wingdings" pitchFamily="2" charset="2"/>
              <a:buChar char="q"/>
            </a:pPr>
            <a:r>
              <a:rPr lang="en-US" sz="1400" dirty="0">
                <a:latin typeface="Times New Roman" pitchFamily="18" charset="0"/>
                <a:cs typeface="Times New Roman" pitchFamily="18" charset="0"/>
              </a:rPr>
              <a:t>Graph  of Hit Rate for workload 1 with varying buffer </a:t>
            </a:r>
            <a:r>
              <a:rPr lang="en-US" sz="1400" dirty="0" smtClean="0">
                <a:latin typeface="Times New Roman" pitchFamily="18" charset="0"/>
                <a:cs typeface="Times New Roman" pitchFamily="18" charset="0"/>
              </a:rPr>
              <a:t>size</a:t>
            </a:r>
          </a:p>
          <a:p>
            <a:pPr>
              <a:buFont typeface="Wingdings" pitchFamily="2" charset="2"/>
              <a:buChar char="q"/>
            </a:pPr>
            <a:endParaRPr lang="en-US" sz="1400" dirty="0">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206" y="3029086"/>
            <a:ext cx="7696200" cy="3438525"/>
          </a:xfrm>
          <a:prstGeom prst="rect">
            <a:avLst/>
          </a:prstGeom>
        </p:spPr>
      </p:pic>
    </p:spTree>
    <p:extLst>
      <p:ext uri="{BB962C8B-B14F-4D97-AF65-F5344CB8AC3E}">
        <p14:creationId xmlns:p14="http://schemas.microsoft.com/office/powerpoint/2010/main" val="1386793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663" y="722468"/>
            <a:ext cx="6589199" cy="1280890"/>
          </a:xfrm>
        </p:spPr>
        <p:txBody>
          <a:bodyPr>
            <a:normAutofit/>
          </a:bodyPr>
          <a:lstStyle/>
          <a:p>
            <a:r>
              <a:rPr lang="en-US" sz="2100" b="1" dirty="0">
                <a:latin typeface="Times New Roman" pitchFamily="18" charset="0"/>
                <a:cs typeface="Times New Roman" pitchFamily="18" charset="0"/>
              </a:rPr>
              <a:t>Results, Analysis and Comparison </a:t>
            </a:r>
            <a:r>
              <a:rPr lang="en-US" sz="2100" b="1" dirty="0" smtClean="0">
                <a:latin typeface="Times New Roman" pitchFamily="18" charset="0"/>
                <a:cs typeface="Times New Roman" pitchFamily="18" charset="0"/>
              </a:rPr>
              <a:t>Conti….</a:t>
            </a:r>
            <a:endParaRPr lang="en-US" sz="21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7" name="Content Placeholder 2"/>
          <p:cNvSpPr>
            <a:spLocks noGrp="1"/>
          </p:cNvSpPr>
          <p:nvPr>
            <p:ph idx="1"/>
          </p:nvPr>
        </p:nvSpPr>
        <p:spPr>
          <a:xfrm>
            <a:off x="1384662" y="2228850"/>
            <a:ext cx="6364877" cy="3429000"/>
          </a:xfrm>
        </p:spPr>
        <p:txBody>
          <a:bodyPr>
            <a:normAutofit/>
          </a:bodyPr>
          <a:lstStyle/>
          <a:p>
            <a:pPr marL="0" indent="0">
              <a:buClrTx/>
              <a:buNone/>
            </a:pPr>
            <a:r>
              <a:rPr lang="en-US" sz="2000" b="1" dirty="0" smtClean="0">
                <a:solidFill>
                  <a:schemeClr val="tx1"/>
                </a:solidFill>
                <a:latin typeface="Times New Roman" pitchFamily="18" charset="0"/>
                <a:cs typeface="Times New Roman" pitchFamily="18" charset="0"/>
              </a:rPr>
              <a:t>Hit Rate Analysis</a:t>
            </a:r>
          </a:p>
          <a:p>
            <a:pPr>
              <a:buFont typeface="Wingdings" pitchFamily="2" charset="2"/>
              <a:buChar char="q"/>
            </a:pPr>
            <a:r>
              <a:rPr lang="en-US" sz="1400" dirty="0">
                <a:latin typeface="Times New Roman" pitchFamily="18" charset="0"/>
                <a:cs typeface="Times New Roman" pitchFamily="18" charset="0"/>
              </a:rPr>
              <a:t>Graph  of Hit Rate for workload </a:t>
            </a:r>
            <a:r>
              <a:rPr lang="en-US" sz="1400" dirty="0" smtClean="0">
                <a:latin typeface="Times New Roman" pitchFamily="18" charset="0"/>
                <a:cs typeface="Times New Roman" pitchFamily="18" charset="0"/>
              </a:rPr>
              <a:t>2 </a:t>
            </a:r>
            <a:r>
              <a:rPr lang="en-US" sz="1400" dirty="0">
                <a:latin typeface="Times New Roman" pitchFamily="18" charset="0"/>
                <a:cs typeface="Times New Roman" pitchFamily="18" charset="0"/>
              </a:rPr>
              <a:t>with varying buffer </a:t>
            </a:r>
            <a:r>
              <a:rPr lang="en-US" sz="1400" dirty="0" smtClean="0">
                <a:latin typeface="Times New Roman" pitchFamily="18" charset="0"/>
                <a:cs typeface="Times New Roman" pitchFamily="18" charset="0"/>
              </a:rPr>
              <a:t>size</a:t>
            </a:r>
          </a:p>
          <a:p>
            <a:pPr>
              <a:buFont typeface="Wingdings" pitchFamily="2" charset="2"/>
              <a:buChar char="q"/>
            </a:pPr>
            <a:endParaRPr lang="en-US" sz="1400" dirty="0">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206" y="3068274"/>
            <a:ext cx="7696200" cy="3438525"/>
          </a:xfrm>
          <a:prstGeom prst="rect">
            <a:avLst/>
          </a:prstGeom>
        </p:spPr>
      </p:pic>
    </p:spTree>
    <p:extLst>
      <p:ext uri="{BB962C8B-B14F-4D97-AF65-F5344CB8AC3E}">
        <p14:creationId xmlns:p14="http://schemas.microsoft.com/office/powerpoint/2010/main" val="27967220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663" y="722468"/>
            <a:ext cx="6589199" cy="1280890"/>
          </a:xfrm>
        </p:spPr>
        <p:txBody>
          <a:bodyPr>
            <a:normAutofit/>
          </a:bodyPr>
          <a:lstStyle/>
          <a:p>
            <a:r>
              <a:rPr lang="en-US" sz="2100" b="1" dirty="0">
                <a:latin typeface="Times New Roman" pitchFamily="18" charset="0"/>
                <a:cs typeface="Times New Roman" pitchFamily="18" charset="0"/>
              </a:rPr>
              <a:t>Results, Analysis and Comparison </a:t>
            </a:r>
            <a:r>
              <a:rPr lang="en-US" sz="2100" b="1" dirty="0" smtClean="0">
                <a:latin typeface="Times New Roman" pitchFamily="18" charset="0"/>
                <a:cs typeface="Times New Roman" pitchFamily="18" charset="0"/>
              </a:rPr>
              <a:t>Conti….</a:t>
            </a:r>
            <a:endParaRPr lang="en-US" sz="21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7" name="Content Placeholder 2"/>
          <p:cNvSpPr>
            <a:spLocks noGrp="1"/>
          </p:cNvSpPr>
          <p:nvPr>
            <p:ph idx="1"/>
          </p:nvPr>
        </p:nvSpPr>
        <p:spPr>
          <a:xfrm>
            <a:off x="1384662" y="2228850"/>
            <a:ext cx="6364877" cy="3429000"/>
          </a:xfrm>
        </p:spPr>
        <p:txBody>
          <a:bodyPr>
            <a:normAutofit/>
          </a:bodyPr>
          <a:lstStyle/>
          <a:p>
            <a:pPr marL="0" indent="0">
              <a:buClrTx/>
              <a:buNone/>
            </a:pPr>
            <a:r>
              <a:rPr lang="en-US" sz="2000" b="1" dirty="0" smtClean="0">
                <a:solidFill>
                  <a:schemeClr val="tx1"/>
                </a:solidFill>
                <a:latin typeface="Times New Roman" pitchFamily="18" charset="0"/>
                <a:cs typeface="Times New Roman" pitchFamily="18" charset="0"/>
              </a:rPr>
              <a:t>Hit Rate Analysis</a:t>
            </a:r>
          </a:p>
          <a:p>
            <a:pPr>
              <a:buFont typeface="Wingdings" pitchFamily="2" charset="2"/>
              <a:buChar char="q"/>
            </a:pPr>
            <a:r>
              <a:rPr lang="en-US" sz="1400" dirty="0">
                <a:latin typeface="Times New Roman" pitchFamily="18" charset="0"/>
                <a:cs typeface="Times New Roman" pitchFamily="18" charset="0"/>
              </a:rPr>
              <a:t>Graph  of Hit Rate for workload </a:t>
            </a:r>
            <a:r>
              <a:rPr lang="en-US" sz="1400" dirty="0" smtClean="0">
                <a:latin typeface="Times New Roman" pitchFamily="18" charset="0"/>
                <a:cs typeface="Times New Roman" pitchFamily="18" charset="0"/>
              </a:rPr>
              <a:t>3 </a:t>
            </a:r>
            <a:r>
              <a:rPr lang="en-US" sz="1400" dirty="0">
                <a:latin typeface="Times New Roman" pitchFamily="18" charset="0"/>
                <a:cs typeface="Times New Roman" pitchFamily="18" charset="0"/>
              </a:rPr>
              <a:t>with varying buffer </a:t>
            </a:r>
            <a:r>
              <a:rPr lang="en-US" sz="1400" dirty="0" smtClean="0">
                <a:latin typeface="Times New Roman" pitchFamily="18" charset="0"/>
                <a:cs typeface="Times New Roman" pitchFamily="18" charset="0"/>
              </a:rPr>
              <a:t>size</a:t>
            </a:r>
          </a:p>
          <a:p>
            <a:pPr>
              <a:buFont typeface="Wingdings" pitchFamily="2" charset="2"/>
              <a:buChar char="q"/>
            </a:pPr>
            <a:endParaRPr lang="en-US" sz="1400" dirty="0">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206" y="3120525"/>
            <a:ext cx="7696200" cy="3438525"/>
          </a:xfrm>
          <a:prstGeom prst="rect">
            <a:avLst/>
          </a:prstGeom>
        </p:spPr>
      </p:pic>
    </p:spTree>
    <p:extLst>
      <p:ext uri="{BB962C8B-B14F-4D97-AF65-F5344CB8AC3E}">
        <p14:creationId xmlns:p14="http://schemas.microsoft.com/office/powerpoint/2010/main" val="1197692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9561" y="734493"/>
            <a:ext cx="6589200" cy="1280890"/>
          </a:xfrm>
        </p:spPr>
        <p:txBody>
          <a:bodyPr>
            <a:normAutofit/>
          </a:bodyPr>
          <a:lstStyle/>
          <a:p>
            <a:pPr algn="l"/>
            <a:r>
              <a:rPr lang="en-US" sz="2100" b="1" dirty="0">
                <a:solidFill>
                  <a:schemeClr val="tx1"/>
                </a:solidFill>
                <a:latin typeface="Times New Roman" pitchFamily="18" charset="0"/>
                <a:cs typeface="Times New Roman" pitchFamily="18" charset="0"/>
              </a:rPr>
              <a:t>Introduction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
        <p:nvSpPr>
          <p:cNvPr id="4" name="Rectangle 3"/>
          <p:cNvSpPr/>
          <p:nvPr/>
        </p:nvSpPr>
        <p:spPr>
          <a:xfrm>
            <a:off x="1389561" y="2114550"/>
            <a:ext cx="6211389" cy="2793072"/>
          </a:xfrm>
          <a:prstGeom prst="rect">
            <a:avLst/>
          </a:prstGeom>
        </p:spPr>
        <p:txBody>
          <a:bodyPr wrap="square">
            <a:spAutoFit/>
          </a:bodyPr>
          <a:lstStyle/>
          <a:p>
            <a:pPr marL="285750" indent="-285750">
              <a:buFont typeface="Wingdings" panose="05000000000000000000" pitchFamily="2" charset="2"/>
              <a:buChar char="§"/>
            </a:pPr>
            <a:r>
              <a:rPr lang="en-GB" sz="1350" dirty="0">
                <a:latin typeface="Times New Roman" pitchFamily="18" charset="0"/>
                <a:cs typeface="Times New Roman" pitchFamily="18" charset="0"/>
              </a:rPr>
              <a:t>Flash memory is non-volatile, shock resistant, and power economic</a:t>
            </a:r>
            <a:r>
              <a:rPr lang="en-GB" sz="1350" dirty="0" smtClean="0">
                <a:latin typeface="Times New Roman" pitchFamily="18" charset="0"/>
                <a:cs typeface="Times New Roman" pitchFamily="18" charset="0"/>
              </a:rPr>
              <a:t>.</a:t>
            </a:r>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r>
              <a:rPr lang="en-GB" sz="1350" dirty="0">
                <a:latin typeface="Times New Roman" pitchFamily="18" charset="0"/>
                <a:cs typeface="Times New Roman" pitchFamily="18" charset="0"/>
              </a:rPr>
              <a:t>Flash memory is now among the top choices for storage media in embedded systems </a:t>
            </a:r>
            <a:r>
              <a:rPr lang="en-GB" sz="1350" dirty="0" smtClean="0">
                <a:latin typeface="Times New Roman" pitchFamily="18" charset="0"/>
                <a:cs typeface="Times New Roman" pitchFamily="18" charset="0"/>
              </a:rPr>
              <a:t>[4].</a:t>
            </a:r>
          </a:p>
          <a:p>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r>
              <a:rPr lang="en-GB" sz="1350" dirty="0" smtClean="0">
                <a:latin typeface="Times New Roman" pitchFamily="18" charset="0"/>
                <a:cs typeface="Times New Roman" pitchFamily="18" charset="0"/>
              </a:rPr>
              <a:t>The </a:t>
            </a:r>
            <a:r>
              <a:rPr lang="en-GB" sz="1350" dirty="0">
                <a:latin typeface="Times New Roman" pitchFamily="18" charset="0"/>
                <a:cs typeface="Times New Roman" pitchFamily="18" charset="0"/>
              </a:rPr>
              <a:t>I/O cost of read and write operations is significantly asymmetric in flash memory.</a:t>
            </a:r>
          </a:p>
          <a:p>
            <a:pPr marL="285750" indent="-285750">
              <a:buFont typeface="Wingdings" panose="05000000000000000000" pitchFamily="2" charset="2"/>
              <a:buChar char="§"/>
            </a:pPr>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r>
              <a:rPr lang="en-GB" sz="1350" dirty="0">
                <a:latin typeface="Times New Roman" pitchFamily="18" charset="0"/>
                <a:cs typeface="Times New Roman" pitchFamily="18" charset="0"/>
              </a:rPr>
              <a:t>The write operation is about 10 times slower than the read operation, and the erase operation </a:t>
            </a:r>
            <a:r>
              <a:rPr lang="en-GB" sz="1350" dirty="0" smtClean="0">
                <a:latin typeface="Times New Roman" pitchFamily="18" charset="0"/>
                <a:cs typeface="Times New Roman" pitchFamily="18" charset="0"/>
              </a:rPr>
              <a:t>is about </a:t>
            </a:r>
            <a:r>
              <a:rPr lang="en-GB" sz="1350" dirty="0">
                <a:latin typeface="Times New Roman" pitchFamily="18" charset="0"/>
                <a:cs typeface="Times New Roman" pitchFamily="18" charset="0"/>
              </a:rPr>
              <a:t>20 times slower than the write operation </a:t>
            </a:r>
            <a:r>
              <a:rPr lang="en-GB" sz="1350" dirty="0" smtClean="0">
                <a:latin typeface="Times New Roman" pitchFamily="18" charset="0"/>
                <a:cs typeface="Times New Roman" pitchFamily="18" charset="0"/>
              </a:rPr>
              <a:t>[6, </a:t>
            </a:r>
            <a:r>
              <a:rPr lang="en-GB" sz="1350" dirty="0">
                <a:latin typeface="Times New Roman" pitchFamily="18" charset="0"/>
                <a:cs typeface="Times New Roman" pitchFamily="18" charset="0"/>
              </a:rPr>
              <a:t>7</a:t>
            </a:r>
            <a:r>
              <a:rPr lang="en-GB" sz="1350" dirty="0" smtClean="0">
                <a:latin typeface="Times New Roman" pitchFamily="18" charset="0"/>
                <a:cs typeface="Times New Roman" pitchFamily="18" charset="0"/>
              </a:rPr>
              <a:t>, </a:t>
            </a:r>
            <a:r>
              <a:rPr lang="en-GB" sz="1350" dirty="0">
                <a:latin typeface="Times New Roman" pitchFamily="18" charset="0"/>
                <a:cs typeface="Times New Roman" pitchFamily="18" charset="0"/>
              </a:rPr>
              <a:t>8</a:t>
            </a:r>
            <a:r>
              <a:rPr lang="en-GB" sz="1350" dirty="0" smtClean="0">
                <a:latin typeface="Times New Roman" pitchFamily="18" charset="0"/>
                <a:cs typeface="Times New Roman" pitchFamily="18" charset="0"/>
              </a:rPr>
              <a:t>].</a:t>
            </a:r>
          </a:p>
          <a:p>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r>
              <a:rPr lang="en-GB" sz="1350" dirty="0">
                <a:latin typeface="Times New Roman" pitchFamily="18" charset="0"/>
                <a:cs typeface="Times New Roman" pitchFamily="18" charset="0"/>
              </a:rPr>
              <a:t>To improve the performance of flash based systems, we should reduce the frequency of write operation.</a:t>
            </a:r>
            <a:endParaRPr lang="en-US" sz="1350" dirty="0">
              <a:latin typeface="Times New Roman" pitchFamily="18" charset="0"/>
              <a:cs typeface="Times New Roman" pitchFamily="18" charset="0"/>
            </a:endParaRPr>
          </a:p>
        </p:txBody>
      </p:sp>
    </p:spTree>
    <p:extLst>
      <p:ext uri="{BB962C8B-B14F-4D97-AF65-F5344CB8AC3E}">
        <p14:creationId xmlns:p14="http://schemas.microsoft.com/office/powerpoint/2010/main" val="24880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663" y="722468"/>
            <a:ext cx="6589199" cy="1280890"/>
          </a:xfrm>
        </p:spPr>
        <p:txBody>
          <a:bodyPr>
            <a:normAutofit/>
          </a:bodyPr>
          <a:lstStyle/>
          <a:p>
            <a:r>
              <a:rPr lang="en-US" sz="2100" b="1" dirty="0">
                <a:latin typeface="Times New Roman" pitchFamily="18" charset="0"/>
                <a:cs typeface="Times New Roman" pitchFamily="18" charset="0"/>
              </a:rPr>
              <a:t>Results, Analysis and Comparison </a:t>
            </a:r>
            <a:r>
              <a:rPr lang="en-US" sz="2100" b="1" dirty="0" smtClean="0">
                <a:latin typeface="Times New Roman" pitchFamily="18" charset="0"/>
                <a:cs typeface="Times New Roman" pitchFamily="18" charset="0"/>
              </a:rPr>
              <a:t>Conti….</a:t>
            </a:r>
            <a:endParaRPr lang="en-US" sz="21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7" name="Content Placeholder 2"/>
          <p:cNvSpPr>
            <a:spLocks noGrp="1"/>
          </p:cNvSpPr>
          <p:nvPr>
            <p:ph idx="1"/>
          </p:nvPr>
        </p:nvSpPr>
        <p:spPr>
          <a:xfrm>
            <a:off x="1384662" y="2228850"/>
            <a:ext cx="6364877" cy="3429000"/>
          </a:xfrm>
        </p:spPr>
        <p:txBody>
          <a:bodyPr>
            <a:normAutofit/>
          </a:bodyPr>
          <a:lstStyle/>
          <a:p>
            <a:pPr marL="0" indent="0">
              <a:buClrTx/>
              <a:buNone/>
            </a:pPr>
            <a:r>
              <a:rPr lang="en-US" sz="2000" b="1" dirty="0" smtClean="0">
                <a:solidFill>
                  <a:schemeClr val="tx1"/>
                </a:solidFill>
                <a:latin typeface="Times New Roman" pitchFamily="18" charset="0"/>
                <a:cs typeface="Times New Roman" pitchFamily="18" charset="0"/>
              </a:rPr>
              <a:t>Hit Rate Analysis</a:t>
            </a:r>
          </a:p>
          <a:p>
            <a:pPr>
              <a:buFont typeface="Wingdings" pitchFamily="2" charset="2"/>
              <a:buChar char="q"/>
            </a:pPr>
            <a:r>
              <a:rPr lang="en-US" sz="1400" dirty="0">
                <a:latin typeface="Times New Roman" pitchFamily="18" charset="0"/>
                <a:cs typeface="Times New Roman" pitchFamily="18" charset="0"/>
              </a:rPr>
              <a:t>Graph  of Hit Rate for workload </a:t>
            </a:r>
            <a:r>
              <a:rPr lang="en-US" sz="1400" dirty="0" smtClean="0">
                <a:latin typeface="Times New Roman" pitchFamily="18" charset="0"/>
                <a:cs typeface="Times New Roman" pitchFamily="18" charset="0"/>
              </a:rPr>
              <a:t>4 </a:t>
            </a:r>
            <a:r>
              <a:rPr lang="en-US" sz="1400" dirty="0">
                <a:latin typeface="Times New Roman" pitchFamily="18" charset="0"/>
                <a:cs typeface="Times New Roman" pitchFamily="18" charset="0"/>
              </a:rPr>
              <a:t>with varying buffer </a:t>
            </a:r>
            <a:r>
              <a:rPr lang="en-US" sz="1400" dirty="0" smtClean="0">
                <a:latin typeface="Times New Roman" pitchFamily="18" charset="0"/>
                <a:cs typeface="Times New Roman" pitchFamily="18" charset="0"/>
              </a:rPr>
              <a:t>size</a:t>
            </a:r>
          </a:p>
          <a:p>
            <a:pPr>
              <a:buFont typeface="Wingdings" pitchFamily="2" charset="2"/>
              <a:buChar char="q"/>
            </a:pPr>
            <a:endParaRPr lang="en-US" sz="1400" dirty="0">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206" y="3120525"/>
            <a:ext cx="7696200" cy="3438525"/>
          </a:xfrm>
          <a:prstGeom prst="rect">
            <a:avLst/>
          </a:prstGeom>
        </p:spPr>
      </p:pic>
    </p:spTree>
    <p:extLst>
      <p:ext uri="{BB962C8B-B14F-4D97-AF65-F5344CB8AC3E}">
        <p14:creationId xmlns:p14="http://schemas.microsoft.com/office/powerpoint/2010/main" val="5930716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663" y="722468"/>
            <a:ext cx="6589199" cy="1280890"/>
          </a:xfrm>
        </p:spPr>
        <p:txBody>
          <a:bodyPr>
            <a:normAutofit/>
          </a:bodyPr>
          <a:lstStyle/>
          <a:p>
            <a:r>
              <a:rPr lang="en-US" sz="2100" b="1" dirty="0">
                <a:latin typeface="Times New Roman" pitchFamily="18" charset="0"/>
                <a:cs typeface="Times New Roman" pitchFamily="18" charset="0"/>
              </a:rPr>
              <a:t>Results, Analysis and Comparison </a:t>
            </a:r>
            <a:r>
              <a:rPr lang="en-US" sz="2100" b="1" dirty="0" smtClean="0">
                <a:latin typeface="Times New Roman" pitchFamily="18" charset="0"/>
                <a:cs typeface="Times New Roman" pitchFamily="18" charset="0"/>
              </a:rPr>
              <a:t>Conti….</a:t>
            </a:r>
            <a:endParaRPr lang="en-US" sz="21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7" name="Content Placeholder 2"/>
          <p:cNvSpPr>
            <a:spLocks noGrp="1"/>
          </p:cNvSpPr>
          <p:nvPr>
            <p:ph idx="1"/>
          </p:nvPr>
        </p:nvSpPr>
        <p:spPr>
          <a:xfrm>
            <a:off x="1384662" y="2228850"/>
            <a:ext cx="6364877" cy="3429000"/>
          </a:xfrm>
        </p:spPr>
        <p:txBody>
          <a:bodyPr>
            <a:normAutofit/>
          </a:bodyPr>
          <a:lstStyle/>
          <a:p>
            <a:pPr marL="0" indent="0">
              <a:buClrTx/>
              <a:buNone/>
            </a:pPr>
            <a:r>
              <a:rPr lang="en-US" sz="2000" b="1" dirty="0" smtClean="0">
                <a:solidFill>
                  <a:schemeClr val="tx1"/>
                </a:solidFill>
                <a:latin typeface="Times New Roman" pitchFamily="18" charset="0"/>
                <a:cs typeface="Times New Roman" pitchFamily="18" charset="0"/>
              </a:rPr>
              <a:t>Write Count Analysis</a:t>
            </a:r>
          </a:p>
          <a:p>
            <a:pPr>
              <a:buFont typeface="Wingdings" pitchFamily="2" charset="2"/>
              <a:buChar char="q"/>
            </a:pPr>
            <a:r>
              <a:rPr lang="en-US" sz="1400" dirty="0">
                <a:latin typeface="Times New Roman" pitchFamily="18" charset="0"/>
                <a:cs typeface="Times New Roman" pitchFamily="18" charset="0"/>
              </a:rPr>
              <a:t>Graph  of </a:t>
            </a:r>
            <a:r>
              <a:rPr lang="en-US" sz="1400" dirty="0" smtClean="0">
                <a:latin typeface="Times New Roman" pitchFamily="18" charset="0"/>
                <a:cs typeface="Times New Roman" pitchFamily="18" charset="0"/>
              </a:rPr>
              <a:t>Write Count </a:t>
            </a:r>
            <a:r>
              <a:rPr lang="en-US" sz="1400" dirty="0">
                <a:latin typeface="Times New Roman" pitchFamily="18" charset="0"/>
                <a:cs typeface="Times New Roman" pitchFamily="18" charset="0"/>
              </a:rPr>
              <a:t>for workload </a:t>
            </a:r>
            <a:r>
              <a:rPr lang="en-US" sz="1400" dirty="0" smtClean="0">
                <a:latin typeface="Times New Roman" pitchFamily="18" charset="0"/>
                <a:cs typeface="Times New Roman" pitchFamily="18" charset="0"/>
              </a:rPr>
              <a:t>1 </a:t>
            </a:r>
            <a:r>
              <a:rPr lang="en-US" sz="1400" dirty="0">
                <a:latin typeface="Times New Roman" pitchFamily="18" charset="0"/>
                <a:cs typeface="Times New Roman" pitchFamily="18" charset="0"/>
              </a:rPr>
              <a:t>with varying buffer </a:t>
            </a:r>
            <a:r>
              <a:rPr lang="en-US" sz="1400" dirty="0" smtClean="0">
                <a:latin typeface="Times New Roman" pitchFamily="18" charset="0"/>
                <a:cs typeface="Times New Roman" pitchFamily="18" charset="0"/>
              </a:rPr>
              <a:t>size</a:t>
            </a:r>
          </a:p>
          <a:p>
            <a:pPr>
              <a:buFont typeface="Wingdings" pitchFamily="2" charset="2"/>
              <a:buChar char="q"/>
            </a:pPr>
            <a:endParaRPr lang="en-US" sz="1400" dirty="0">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206" y="3029086"/>
            <a:ext cx="7696200" cy="3438525"/>
          </a:xfrm>
          <a:prstGeom prst="rect">
            <a:avLst/>
          </a:prstGeom>
        </p:spPr>
      </p:pic>
    </p:spTree>
    <p:extLst>
      <p:ext uri="{BB962C8B-B14F-4D97-AF65-F5344CB8AC3E}">
        <p14:creationId xmlns:p14="http://schemas.microsoft.com/office/powerpoint/2010/main" val="16312457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663" y="722468"/>
            <a:ext cx="6589199" cy="1280890"/>
          </a:xfrm>
        </p:spPr>
        <p:txBody>
          <a:bodyPr>
            <a:normAutofit/>
          </a:bodyPr>
          <a:lstStyle/>
          <a:p>
            <a:r>
              <a:rPr lang="en-US" sz="2100" b="1" dirty="0">
                <a:latin typeface="Times New Roman" pitchFamily="18" charset="0"/>
                <a:cs typeface="Times New Roman" pitchFamily="18" charset="0"/>
              </a:rPr>
              <a:t>Results, Analysis and Comparison </a:t>
            </a:r>
            <a:r>
              <a:rPr lang="en-US" sz="2100" b="1" dirty="0" smtClean="0">
                <a:latin typeface="Times New Roman" pitchFamily="18" charset="0"/>
                <a:cs typeface="Times New Roman" pitchFamily="18" charset="0"/>
              </a:rPr>
              <a:t>Conti….</a:t>
            </a:r>
            <a:endParaRPr lang="en-US" sz="21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7" name="Content Placeholder 2"/>
          <p:cNvSpPr>
            <a:spLocks noGrp="1"/>
          </p:cNvSpPr>
          <p:nvPr>
            <p:ph idx="1"/>
          </p:nvPr>
        </p:nvSpPr>
        <p:spPr>
          <a:xfrm>
            <a:off x="1384662" y="2228850"/>
            <a:ext cx="6364877" cy="3429000"/>
          </a:xfrm>
        </p:spPr>
        <p:txBody>
          <a:bodyPr>
            <a:normAutofit/>
          </a:bodyPr>
          <a:lstStyle/>
          <a:p>
            <a:pPr marL="0" indent="0">
              <a:buClrTx/>
              <a:buNone/>
            </a:pPr>
            <a:r>
              <a:rPr lang="en-US" sz="2000" b="1" dirty="0" smtClean="0">
                <a:solidFill>
                  <a:schemeClr val="tx1"/>
                </a:solidFill>
                <a:latin typeface="Times New Roman" pitchFamily="18" charset="0"/>
                <a:cs typeface="Times New Roman" pitchFamily="18" charset="0"/>
              </a:rPr>
              <a:t>Write Count Analysis</a:t>
            </a:r>
          </a:p>
          <a:p>
            <a:pPr>
              <a:buFont typeface="Wingdings" pitchFamily="2" charset="2"/>
              <a:buChar char="q"/>
            </a:pPr>
            <a:r>
              <a:rPr lang="en-US" sz="1400" dirty="0">
                <a:latin typeface="Times New Roman" pitchFamily="18" charset="0"/>
                <a:cs typeface="Times New Roman" pitchFamily="18" charset="0"/>
              </a:rPr>
              <a:t>Graph  of </a:t>
            </a:r>
            <a:r>
              <a:rPr lang="en-US" sz="1400" dirty="0">
                <a:latin typeface="Times New Roman" pitchFamily="18" charset="0"/>
                <a:cs typeface="Times New Roman" pitchFamily="18" charset="0"/>
              </a:rPr>
              <a:t>Write Count </a:t>
            </a:r>
            <a:r>
              <a:rPr lang="en-US" sz="1400" dirty="0">
                <a:latin typeface="Times New Roman" pitchFamily="18" charset="0"/>
                <a:cs typeface="Times New Roman" pitchFamily="18" charset="0"/>
              </a:rPr>
              <a:t>for workload </a:t>
            </a:r>
            <a:r>
              <a:rPr lang="en-US" sz="1400" dirty="0" smtClean="0">
                <a:latin typeface="Times New Roman" pitchFamily="18" charset="0"/>
                <a:cs typeface="Times New Roman" pitchFamily="18" charset="0"/>
              </a:rPr>
              <a:t>2 </a:t>
            </a:r>
            <a:r>
              <a:rPr lang="en-US" sz="1400" dirty="0">
                <a:latin typeface="Times New Roman" pitchFamily="18" charset="0"/>
                <a:cs typeface="Times New Roman" pitchFamily="18" charset="0"/>
              </a:rPr>
              <a:t>with varying buffer </a:t>
            </a:r>
            <a:r>
              <a:rPr lang="en-US" sz="1400" dirty="0" smtClean="0">
                <a:latin typeface="Times New Roman" pitchFamily="18" charset="0"/>
                <a:cs typeface="Times New Roman" pitchFamily="18" charset="0"/>
              </a:rPr>
              <a:t>size</a:t>
            </a:r>
          </a:p>
          <a:p>
            <a:pPr>
              <a:buFont typeface="Wingdings" pitchFamily="2" charset="2"/>
              <a:buChar char="q"/>
            </a:pPr>
            <a:endParaRPr lang="en-US" sz="1400" dirty="0">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206" y="3055211"/>
            <a:ext cx="7696200" cy="3438525"/>
          </a:xfrm>
          <a:prstGeom prst="rect">
            <a:avLst/>
          </a:prstGeom>
        </p:spPr>
      </p:pic>
    </p:spTree>
    <p:extLst>
      <p:ext uri="{BB962C8B-B14F-4D97-AF65-F5344CB8AC3E}">
        <p14:creationId xmlns:p14="http://schemas.microsoft.com/office/powerpoint/2010/main" val="10646803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663" y="722468"/>
            <a:ext cx="6589199" cy="1280890"/>
          </a:xfrm>
        </p:spPr>
        <p:txBody>
          <a:bodyPr>
            <a:normAutofit/>
          </a:bodyPr>
          <a:lstStyle/>
          <a:p>
            <a:r>
              <a:rPr lang="en-US" sz="2100" b="1" dirty="0">
                <a:latin typeface="Times New Roman" pitchFamily="18" charset="0"/>
                <a:cs typeface="Times New Roman" pitchFamily="18" charset="0"/>
              </a:rPr>
              <a:t>Results, Analysis and Comparison </a:t>
            </a:r>
            <a:r>
              <a:rPr lang="en-US" sz="2100" b="1" dirty="0" smtClean="0">
                <a:latin typeface="Times New Roman" pitchFamily="18" charset="0"/>
                <a:cs typeface="Times New Roman" pitchFamily="18" charset="0"/>
              </a:rPr>
              <a:t>Conti….</a:t>
            </a:r>
            <a:endParaRPr lang="en-US" sz="21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7" name="Content Placeholder 2"/>
          <p:cNvSpPr>
            <a:spLocks noGrp="1"/>
          </p:cNvSpPr>
          <p:nvPr>
            <p:ph idx="1"/>
          </p:nvPr>
        </p:nvSpPr>
        <p:spPr>
          <a:xfrm>
            <a:off x="1384662" y="2228850"/>
            <a:ext cx="6364877" cy="3429000"/>
          </a:xfrm>
        </p:spPr>
        <p:txBody>
          <a:bodyPr>
            <a:normAutofit/>
          </a:bodyPr>
          <a:lstStyle/>
          <a:p>
            <a:pPr marL="0" indent="0">
              <a:buClrTx/>
              <a:buNone/>
            </a:pPr>
            <a:r>
              <a:rPr lang="en-US" sz="2000" b="1" dirty="0" smtClean="0">
                <a:solidFill>
                  <a:schemeClr val="tx1"/>
                </a:solidFill>
                <a:latin typeface="Times New Roman" pitchFamily="18" charset="0"/>
                <a:cs typeface="Times New Roman" pitchFamily="18" charset="0"/>
              </a:rPr>
              <a:t>Write Count Analysis</a:t>
            </a:r>
          </a:p>
          <a:p>
            <a:pPr>
              <a:buFont typeface="Wingdings" pitchFamily="2" charset="2"/>
              <a:buChar char="q"/>
            </a:pPr>
            <a:r>
              <a:rPr lang="en-US" sz="1400" dirty="0">
                <a:latin typeface="Times New Roman" pitchFamily="18" charset="0"/>
                <a:cs typeface="Times New Roman" pitchFamily="18" charset="0"/>
              </a:rPr>
              <a:t>Graph  of </a:t>
            </a:r>
            <a:r>
              <a:rPr lang="en-US" sz="1400" dirty="0">
                <a:latin typeface="Times New Roman" pitchFamily="18" charset="0"/>
                <a:cs typeface="Times New Roman" pitchFamily="18" charset="0"/>
              </a:rPr>
              <a:t>Write Count </a:t>
            </a:r>
            <a:r>
              <a:rPr lang="en-US" sz="1400" dirty="0">
                <a:latin typeface="Times New Roman" pitchFamily="18" charset="0"/>
                <a:cs typeface="Times New Roman" pitchFamily="18" charset="0"/>
              </a:rPr>
              <a:t>for workload </a:t>
            </a:r>
            <a:r>
              <a:rPr lang="en-US" sz="1400" dirty="0" smtClean="0">
                <a:latin typeface="Times New Roman" pitchFamily="18" charset="0"/>
                <a:cs typeface="Times New Roman" pitchFamily="18" charset="0"/>
              </a:rPr>
              <a:t>3 </a:t>
            </a:r>
            <a:r>
              <a:rPr lang="en-US" sz="1400" dirty="0">
                <a:latin typeface="Times New Roman" pitchFamily="18" charset="0"/>
                <a:cs typeface="Times New Roman" pitchFamily="18" charset="0"/>
              </a:rPr>
              <a:t>with varying buffer </a:t>
            </a:r>
            <a:r>
              <a:rPr lang="en-US" sz="1400" dirty="0" smtClean="0">
                <a:latin typeface="Times New Roman" pitchFamily="18" charset="0"/>
                <a:cs typeface="Times New Roman" pitchFamily="18" charset="0"/>
              </a:rPr>
              <a:t>size</a:t>
            </a:r>
          </a:p>
          <a:p>
            <a:pPr>
              <a:buFont typeface="Wingdings" pitchFamily="2" charset="2"/>
              <a:buChar char="q"/>
            </a:pPr>
            <a:endParaRPr lang="en-US" sz="1400" dirty="0">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206" y="3042149"/>
            <a:ext cx="7696200" cy="3438525"/>
          </a:xfrm>
          <a:prstGeom prst="rect">
            <a:avLst/>
          </a:prstGeom>
        </p:spPr>
      </p:pic>
    </p:spTree>
    <p:extLst>
      <p:ext uri="{BB962C8B-B14F-4D97-AF65-F5344CB8AC3E}">
        <p14:creationId xmlns:p14="http://schemas.microsoft.com/office/powerpoint/2010/main" val="1066718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663" y="722468"/>
            <a:ext cx="6589199" cy="1280890"/>
          </a:xfrm>
        </p:spPr>
        <p:txBody>
          <a:bodyPr>
            <a:normAutofit/>
          </a:bodyPr>
          <a:lstStyle/>
          <a:p>
            <a:r>
              <a:rPr lang="en-US" sz="2100" b="1" dirty="0">
                <a:latin typeface="Times New Roman" pitchFamily="18" charset="0"/>
                <a:cs typeface="Times New Roman" pitchFamily="18" charset="0"/>
              </a:rPr>
              <a:t>Results, Analysis and Comparison </a:t>
            </a:r>
            <a:r>
              <a:rPr lang="en-US" sz="2100" b="1" dirty="0" smtClean="0">
                <a:latin typeface="Times New Roman" pitchFamily="18" charset="0"/>
                <a:cs typeface="Times New Roman" pitchFamily="18" charset="0"/>
              </a:rPr>
              <a:t>Conti….</a:t>
            </a:r>
            <a:endParaRPr lang="en-US" sz="21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7" name="Content Placeholder 2"/>
          <p:cNvSpPr>
            <a:spLocks noGrp="1"/>
          </p:cNvSpPr>
          <p:nvPr>
            <p:ph idx="1"/>
          </p:nvPr>
        </p:nvSpPr>
        <p:spPr>
          <a:xfrm>
            <a:off x="1384662" y="2228850"/>
            <a:ext cx="6364877" cy="3429000"/>
          </a:xfrm>
        </p:spPr>
        <p:txBody>
          <a:bodyPr>
            <a:normAutofit/>
          </a:bodyPr>
          <a:lstStyle/>
          <a:p>
            <a:pPr marL="0" indent="0">
              <a:buClrTx/>
              <a:buNone/>
            </a:pPr>
            <a:r>
              <a:rPr lang="en-US" sz="2000" b="1" dirty="0" smtClean="0">
                <a:solidFill>
                  <a:schemeClr val="tx1"/>
                </a:solidFill>
                <a:latin typeface="Times New Roman" pitchFamily="18" charset="0"/>
                <a:cs typeface="Times New Roman" pitchFamily="18" charset="0"/>
              </a:rPr>
              <a:t>Write Count Analysis</a:t>
            </a:r>
          </a:p>
          <a:p>
            <a:pPr>
              <a:buFont typeface="Wingdings" pitchFamily="2" charset="2"/>
              <a:buChar char="q"/>
            </a:pPr>
            <a:r>
              <a:rPr lang="en-US" sz="1400" dirty="0">
                <a:latin typeface="Times New Roman" pitchFamily="18" charset="0"/>
                <a:cs typeface="Times New Roman" pitchFamily="18" charset="0"/>
              </a:rPr>
              <a:t>Graph  of </a:t>
            </a:r>
            <a:r>
              <a:rPr lang="en-US" sz="1400" dirty="0">
                <a:latin typeface="Times New Roman" pitchFamily="18" charset="0"/>
                <a:cs typeface="Times New Roman" pitchFamily="18" charset="0"/>
              </a:rPr>
              <a:t>Write Count for </a:t>
            </a:r>
            <a:r>
              <a:rPr lang="en-US" sz="1400" dirty="0">
                <a:latin typeface="Times New Roman" pitchFamily="18" charset="0"/>
                <a:cs typeface="Times New Roman" pitchFamily="18" charset="0"/>
              </a:rPr>
              <a:t>workload </a:t>
            </a:r>
            <a:r>
              <a:rPr lang="en-US" sz="1400" dirty="0" smtClean="0">
                <a:latin typeface="Times New Roman" pitchFamily="18" charset="0"/>
                <a:cs typeface="Times New Roman" pitchFamily="18" charset="0"/>
              </a:rPr>
              <a:t>4 </a:t>
            </a:r>
            <a:r>
              <a:rPr lang="en-US" sz="1400" dirty="0">
                <a:latin typeface="Times New Roman" pitchFamily="18" charset="0"/>
                <a:cs typeface="Times New Roman" pitchFamily="18" charset="0"/>
              </a:rPr>
              <a:t>with varying buffer </a:t>
            </a:r>
            <a:r>
              <a:rPr lang="en-US" sz="1400" dirty="0" smtClean="0">
                <a:latin typeface="Times New Roman" pitchFamily="18" charset="0"/>
                <a:cs typeface="Times New Roman" pitchFamily="18" charset="0"/>
              </a:rPr>
              <a:t>size</a:t>
            </a:r>
          </a:p>
          <a:p>
            <a:pPr>
              <a:buFont typeface="Wingdings" pitchFamily="2" charset="2"/>
              <a:buChar char="q"/>
            </a:pPr>
            <a:endParaRPr lang="en-US" sz="1400" dirty="0">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206" y="3002959"/>
            <a:ext cx="7696200" cy="3438525"/>
          </a:xfrm>
          <a:prstGeom prst="rect">
            <a:avLst/>
          </a:prstGeom>
        </p:spPr>
      </p:pic>
    </p:spTree>
    <p:extLst>
      <p:ext uri="{BB962C8B-B14F-4D97-AF65-F5344CB8AC3E}">
        <p14:creationId xmlns:p14="http://schemas.microsoft.com/office/powerpoint/2010/main" val="35666932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294" y="722468"/>
            <a:ext cx="3257550" cy="857250"/>
          </a:xfrm>
        </p:spPr>
        <p:txBody>
          <a:bodyPr>
            <a:normAutofit/>
          </a:bodyPr>
          <a:lstStyle/>
          <a:p>
            <a:pPr algn="l"/>
            <a:r>
              <a:rPr lang="en-US" sz="2100" b="1" dirty="0" smtClean="0">
                <a:latin typeface="Times New Roman" pitchFamily="18" charset="0"/>
                <a:cs typeface="Times New Roman" pitchFamily="18" charset="0"/>
              </a:rPr>
              <a:t>Conclusion</a:t>
            </a:r>
            <a:endParaRPr lang="en-US" sz="21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
        <p:nvSpPr>
          <p:cNvPr id="4" name="Rectangle 3"/>
          <p:cNvSpPr/>
          <p:nvPr/>
        </p:nvSpPr>
        <p:spPr>
          <a:xfrm>
            <a:off x="1386294" y="2114550"/>
            <a:ext cx="5871756" cy="3416320"/>
          </a:xfrm>
          <a:prstGeom prst="rect">
            <a:avLst/>
          </a:prstGeom>
        </p:spPr>
        <p:txBody>
          <a:bodyPr wrap="square">
            <a:spAutoFit/>
          </a:bodyPr>
          <a:lstStyle/>
          <a:p>
            <a:pPr marL="285750" indent="-285750">
              <a:buFont typeface="Arial" panose="020B0604020202020204" pitchFamily="34" charset="0"/>
              <a:buChar char="•"/>
            </a:pPr>
            <a:r>
              <a:rPr lang="en-GB" sz="1350" dirty="0">
                <a:latin typeface="Times New Roman" pitchFamily="18" charset="0"/>
                <a:cs typeface="Times New Roman" pitchFamily="18" charset="0"/>
              </a:rPr>
              <a:t>For uniformly distributed </a:t>
            </a:r>
            <a:r>
              <a:rPr lang="en-GB" sz="1350" dirty="0" smtClean="0">
                <a:latin typeface="Times New Roman" pitchFamily="18" charset="0"/>
                <a:cs typeface="Times New Roman" pitchFamily="18" charset="0"/>
              </a:rPr>
              <a:t>workloads, </a:t>
            </a:r>
            <a:r>
              <a:rPr lang="en-GB" sz="1350" dirty="0">
                <a:latin typeface="Times New Roman" pitchFamily="18" charset="0"/>
                <a:cs typeface="Times New Roman" pitchFamily="18" charset="0"/>
              </a:rPr>
              <a:t>the difference in hit rates of </a:t>
            </a:r>
            <a:r>
              <a:rPr lang="en-GB" sz="1350" dirty="0" smtClean="0">
                <a:latin typeface="Times New Roman" pitchFamily="18" charset="0"/>
                <a:cs typeface="Times New Roman" pitchFamily="18" charset="0"/>
              </a:rPr>
              <a:t>CCF-LRU </a:t>
            </a:r>
            <a:r>
              <a:rPr lang="en-GB" sz="1350" dirty="0">
                <a:latin typeface="Times New Roman" pitchFamily="18" charset="0"/>
                <a:cs typeface="Times New Roman" pitchFamily="18" charset="0"/>
              </a:rPr>
              <a:t>and LIRS-WSR is comparatively small and </a:t>
            </a:r>
            <a:r>
              <a:rPr lang="en-GB" sz="1350" dirty="0" smtClean="0">
                <a:latin typeface="Times New Roman" pitchFamily="18" charset="0"/>
                <a:cs typeface="Times New Roman" pitchFamily="18" charset="0"/>
              </a:rPr>
              <a:t> LIRS-WSR </a:t>
            </a:r>
            <a:r>
              <a:rPr lang="en-GB" sz="1350" dirty="0">
                <a:latin typeface="Times New Roman" pitchFamily="18" charset="0"/>
                <a:cs typeface="Times New Roman" pitchFamily="18" charset="0"/>
              </a:rPr>
              <a:t>leads </a:t>
            </a:r>
            <a:r>
              <a:rPr lang="en-GB" sz="1350" dirty="0" smtClean="0">
                <a:latin typeface="Times New Roman" pitchFamily="18" charset="0"/>
                <a:cs typeface="Times New Roman" pitchFamily="18" charset="0"/>
              </a:rPr>
              <a:t>CCF-LRU </a:t>
            </a:r>
            <a:r>
              <a:rPr lang="en-GB" sz="1350" dirty="0">
                <a:latin typeface="Times New Roman" pitchFamily="18" charset="0"/>
                <a:cs typeface="Times New Roman" pitchFamily="18" charset="0"/>
              </a:rPr>
              <a:t>in hit rate by a value up to </a:t>
            </a:r>
            <a:r>
              <a:rPr lang="en-GB" sz="1350" dirty="0" smtClean="0">
                <a:latin typeface="Times New Roman" pitchFamily="18" charset="0"/>
                <a:cs typeface="Times New Roman" pitchFamily="18" charset="0"/>
              </a:rPr>
              <a:t>3.8%.  </a:t>
            </a:r>
            <a:r>
              <a:rPr lang="en-GB" sz="1350" dirty="0">
                <a:latin typeface="Times New Roman" pitchFamily="18" charset="0"/>
                <a:cs typeface="Times New Roman" pitchFamily="18" charset="0"/>
              </a:rPr>
              <a:t>For high reference locality workloads </a:t>
            </a:r>
            <a:r>
              <a:rPr lang="en-GB" sz="1350" dirty="0" smtClean="0">
                <a:latin typeface="Times New Roman" pitchFamily="18" charset="0"/>
                <a:cs typeface="Times New Roman" pitchFamily="18" charset="0"/>
              </a:rPr>
              <a:t>LIRS-WSR has </a:t>
            </a:r>
            <a:r>
              <a:rPr lang="en-GB" sz="1350" dirty="0">
                <a:latin typeface="Times New Roman" pitchFamily="18" charset="0"/>
                <a:cs typeface="Times New Roman" pitchFamily="18" charset="0"/>
              </a:rPr>
              <a:t>significantly higher hit rate up to </a:t>
            </a:r>
            <a:r>
              <a:rPr lang="en-GB" sz="1350" dirty="0" smtClean="0">
                <a:latin typeface="Times New Roman" pitchFamily="18" charset="0"/>
                <a:cs typeface="Times New Roman" pitchFamily="18" charset="0"/>
              </a:rPr>
              <a:t>17.5% </a:t>
            </a:r>
            <a:r>
              <a:rPr lang="en-GB" sz="1350" dirty="0">
                <a:latin typeface="Times New Roman" pitchFamily="18" charset="0"/>
                <a:cs typeface="Times New Roman" pitchFamily="18" charset="0"/>
              </a:rPr>
              <a:t>in comparison to </a:t>
            </a:r>
            <a:r>
              <a:rPr lang="en-GB" sz="1350" dirty="0" smtClean="0">
                <a:latin typeface="Times New Roman" pitchFamily="18" charset="0"/>
                <a:cs typeface="Times New Roman" pitchFamily="18" charset="0"/>
              </a:rPr>
              <a:t>CCF-LRU.</a:t>
            </a:r>
            <a:endParaRPr lang="en-GB" sz="1350" dirty="0">
              <a:latin typeface="Times New Roman" pitchFamily="18" charset="0"/>
              <a:cs typeface="Times New Roman" pitchFamily="18" charset="0"/>
            </a:endParaRPr>
          </a:p>
          <a:p>
            <a:pPr marL="285750" indent="-285750">
              <a:buFont typeface="Arial" panose="020B0604020202020204" pitchFamily="34" charset="0"/>
              <a:buChar char="•"/>
            </a:pPr>
            <a:endParaRPr lang="en-GB" sz="1350" dirty="0">
              <a:latin typeface="Times New Roman" pitchFamily="18" charset="0"/>
              <a:cs typeface="Times New Roman" pitchFamily="18" charset="0"/>
            </a:endParaRPr>
          </a:p>
          <a:p>
            <a:pPr marL="285750" indent="-285750">
              <a:buFont typeface="Arial" panose="020B0604020202020204" pitchFamily="34" charset="0"/>
              <a:buChar char="•"/>
            </a:pPr>
            <a:r>
              <a:rPr lang="en-GB" sz="1350" dirty="0">
                <a:latin typeface="Times New Roman" pitchFamily="18" charset="0"/>
                <a:cs typeface="Times New Roman" pitchFamily="18" charset="0"/>
              </a:rPr>
              <a:t>For workload 2, for smaller buffer, both algorithm has slightly difference in write count and LIRS-WSR outperforms. As buffer increases, CCF-LRU </a:t>
            </a:r>
            <a:r>
              <a:rPr lang="en-GB" sz="1350" dirty="0" smtClean="0">
                <a:latin typeface="Times New Roman" pitchFamily="18" charset="0"/>
                <a:cs typeface="Times New Roman" pitchFamily="18" charset="0"/>
              </a:rPr>
              <a:t>outperforms LIRS-WSR </a:t>
            </a:r>
            <a:r>
              <a:rPr lang="en-GB" sz="1350" dirty="0">
                <a:latin typeface="Times New Roman" pitchFamily="18" charset="0"/>
                <a:cs typeface="Times New Roman" pitchFamily="18" charset="0"/>
              </a:rPr>
              <a:t>for read-most trace</a:t>
            </a:r>
            <a:r>
              <a:rPr lang="en-GB" sz="1350" dirty="0" smtClean="0">
                <a:latin typeface="Times New Roman" pitchFamily="18" charset="0"/>
                <a:cs typeface="Times New Roman" pitchFamily="18" charset="0"/>
              </a:rPr>
              <a:t>.</a:t>
            </a:r>
          </a:p>
          <a:p>
            <a:pPr marL="285750" indent="-285750">
              <a:buFont typeface="Arial" panose="020B0604020202020204" pitchFamily="34" charset="0"/>
              <a:buChar char="•"/>
            </a:pPr>
            <a:endParaRPr lang="en-GB" sz="1350" dirty="0">
              <a:latin typeface="Times New Roman" pitchFamily="18" charset="0"/>
              <a:cs typeface="Times New Roman" pitchFamily="18" charset="0"/>
            </a:endParaRPr>
          </a:p>
          <a:p>
            <a:pPr marL="285750" indent="-285750">
              <a:buFont typeface="Arial" panose="020B0604020202020204" pitchFamily="34" charset="0"/>
              <a:buChar char="•"/>
            </a:pPr>
            <a:r>
              <a:rPr lang="en-GB" sz="1350" dirty="0">
                <a:latin typeface="Times New Roman" pitchFamily="18" charset="0"/>
                <a:cs typeface="Times New Roman" pitchFamily="18" charset="0"/>
              </a:rPr>
              <a:t>It seems that in case of uniformly distributed write-most access type workload, write count is decreased up to </a:t>
            </a:r>
            <a:r>
              <a:rPr lang="en-GB" sz="1350" dirty="0" smtClean="0">
                <a:latin typeface="Times New Roman" pitchFamily="18" charset="0"/>
                <a:cs typeface="Times New Roman" pitchFamily="18" charset="0"/>
              </a:rPr>
              <a:t>9.23% </a:t>
            </a:r>
            <a:r>
              <a:rPr lang="en-GB" sz="1350" dirty="0">
                <a:latin typeface="Times New Roman" pitchFamily="18" charset="0"/>
                <a:cs typeface="Times New Roman" pitchFamily="18" charset="0"/>
              </a:rPr>
              <a:t>by </a:t>
            </a:r>
            <a:r>
              <a:rPr lang="en-GB" sz="1350" dirty="0" smtClean="0">
                <a:latin typeface="Times New Roman" pitchFamily="18" charset="0"/>
                <a:cs typeface="Times New Roman" pitchFamily="18" charset="0"/>
              </a:rPr>
              <a:t>LIRS-WSR, </a:t>
            </a:r>
            <a:r>
              <a:rPr lang="en-GB" sz="1350" dirty="0">
                <a:latin typeface="Times New Roman" pitchFamily="18" charset="0"/>
                <a:cs typeface="Times New Roman" pitchFamily="18" charset="0"/>
              </a:rPr>
              <a:t>but for high reference locality workload </a:t>
            </a:r>
            <a:r>
              <a:rPr lang="en-GB" sz="1350" dirty="0" smtClean="0">
                <a:latin typeface="Times New Roman" pitchFamily="18" charset="0"/>
                <a:cs typeface="Times New Roman" pitchFamily="18" charset="0"/>
              </a:rPr>
              <a:t>LIRS-WSR </a:t>
            </a:r>
            <a:r>
              <a:rPr lang="en-GB" sz="1350" dirty="0">
                <a:latin typeface="Times New Roman" pitchFamily="18" charset="0"/>
                <a:cs typeface="Times New Roman" pitchFamily="18" charset="0"/>
              </a:rPr>
              <a:t>minimizes write count up to </a:t>
            </a:r>
            <a:r>
              <a:rPr lang="en-GB" sz="1350" dirty="0" smtClean="0">
                <a:latin typeface="Times New Roman" pitchFamily="18" charset="0"/>
                <a:cs typeface="Times New Roman" pitchFamily="18" charset="0"/>
              </a:rPr>
              <a:t>37.17% </a:t>
            </a:r>
            <a:r>
              <a:rPr lang="en-GB" sz="1350" dirty="0">
                <a:latin typeface="Times New Roman" pitchFamily="18" charset="0"/>
                <a:cs typeface="Times New Roman" pitchFamily="18" charset="0"/>
              </a:rPr>
              <a:t>with comparison to </a:t>
            </a:r>
            <a:r>
              <a:rPr lang="en-GB" sz="1350" dirty="0" smtClean="0">
                <a:latin typeface="Times New Roman" pitchFamily="18" charset="0"/>
                <a:cs typeface="Times New Roman" pitchFamily="18" charset="0"/>
              </a:rPr>
              <a:t>CCF-LRU </a:t>
            </a:r>
            <a:r>
              <a:rPr lang="en-GB" sz="1350" dirty="0">
                <a:latin typeface="Times New Roman" pitchFamily="18" charset="0"/>
                <a:cs typeface="Times New Roman" pitchFamily="18" charset="0"/>
              </a:rPr>
              <a:t>algorithm. Thus, when workload has high reference locality, </a:t>
            </a:r>
            <a:r>
              <a:rPr lang="en-GB" sz="1350" dirty="0" smtClean="0">
                <a:latin typeface="Times New Roman" pitchFamily="18" charset="0"/>
                <a:cs typeface="Times New Roman" pitchFamily="18" charset="0"/>
              </a:rPr>
              <a:t>LIRS-WSR has </a:t>
            </a:r>
            <a:r>
              <a:rPr lang="en-GB" sz="1350" dirty="0">
                <a:latin typeface="Times New Roman" pitchFamily="18" charset="0"/>
                <a:cs typeface="Times New Roman" pitchFamily="18" charset="0"/>
              </a:rPr>
              <a:t>significantly superior performance than CCF-LRU</a:t>
            </a:r>
            <a:r>
              <a:rPr lang="en-GB" sz="1350" dirty="0" smtClean="0">
                <a:latin typeface="Times New Roman" pitchFamily="18" charset="0"/>
                <a:cs typeface="Times New Roman" pitchFamily="18" charset="0"/>
              </a:rPr>
              <a:t> </a:t>
            </a:r>
            <a:r>
              <a:rPr lang="en-GB" sz="1350" dirty="0">
                <a:latin typeface="Times New Roman" pitchFamily="18" charset="0"/>
                <a:cs typeface="Times New Roman" pitchFamily="18" charset="0"/>
              </a:rPr>
              <a:t>in terms of both hit rate and write count. </a:t>
            </a:r>
            <a:endParaRPr lang="en-US" sz="1350" dirty="0">
              <a:latin typeface="Times New Roman" pitchFamily="18" charset="0"/>
              <a:cs typeface="Times New Roman" pitchFamily="18" charset="0"/>
            </a:endParaRPr>
          </a:p>
        </p:txBody>
      </p:sp>
    </p:spTree>
    <p:extLst>
      <p:ext uri="{BB962C8B-B14F-4D97-AF65-F5344CB8AC3E}">
        <p14:creationId xmlns:p14="http://schemas.microsoft.com/office/powerpoint/2010/main" val="17859312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293" y="722468"/>
            <a:ext cx="4452803" cy="857250"/>
          </a:xfrm>
        </p:spPr>
        <p:txBody>
          <a:bodyPr>
            <a:normAutofit/>
          </a:bodyPr>
          <a:lstStyle/>
          <a:p>
            <a:pPr algn="l"/>
            <a:r>
              <a:rPr lang="en-US" sz="2100" b="1" dirty="0" smtClean="0">
                <a:latin typeface="Times New Roman" pitchFamily="18" charset="0"/>
                <a:cs typeface="Times New Roman" pitchFamily="18" charset="0"/>
              </a:rPr>
              <a:t>Limitation and Future work</a:t>
            </a:r>
            <a:endParaRPr lang="en-US" sz="21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4" name="Rectangle 3"/>
          <p:cNvSpPr/>
          <p:nvPr/>
        </p:nvSpPr>
        <p:spPr>
          <a:xfrm>
            <a:off x="1386294" y="2114550"/>
            <a:ext cx="5871756" cy="2585323"/>
          </a:xfrm>
          <a:prstGeom prst="rect">
            <a:avLst/>
          </a:prstGeom>
        </p:spPr>
        <p:txBody>
          <a:bodyPr wrap="square">
            <a:spAutoFit/>
          </a:bodyPr>
          <a:lstStyle/>
          <a:p>
            <a:pPr marL="285750" indent="-285750" algn="just">
              <a:buFont typeface="Arial" panose="020B0604020202020204" pitchFamily="34" charset="0"/>
              <a:buChar char="•"/>
            </a:pPr>
            <a:r>
              <a:rPr lang="en-GB" sz="1350" dirty="0" smtClean="0">
                <a:latin typeface="Times New Roman" pitchFamily="18" charset="0"/>
                <a:cs typeface="Times New Roman" pitchFamily="18" charset="0"/>
              </a:rPr>
              <a:t>In </a:t>
            </a:r>
            <a:r>
              <a:rPr lang="en-GB" sz="1350" dirty="0">
                <a:latin typeface="Times New Roman" pitchFamily="18" charset="0"/>
                <a:cs typeface="Times New Roman" pitchFamily="18" charset="0"/>
              </a:rPr>
              <a:t>this work , size of HIR block is chosen 1% of total buffer size in LIRS algorithm and in CCF-LRU algorithm Mixed LRU list and Cold Clean LRU list are divided into two half of buffer size. Dynamic approach can be used to self tune these parameters. Further research can be done to find the optimal value of these parameters for different workloads</a:t>
            </a:r>
            <a:r>
              <a:rPr lang="en-GB" sz="1350" dirty="0" smtClean="0">
                <a:latin typeface="Times New Roman" pitchFamily="18" charset="0"/>
                <a:cs typeface="Times New Roman" pitchFamily="18" charset="0"/>
              </a:rPr>
              <a:t>.</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In addition to this, in this work, only four different memory traces have been used for simulation purpose. Three of which are of uniform reference patterns and last one is with 80/20 reference locality. This work can be further extended by using variety of real memory trace  with different reference locality. </a:t>
            </a:r>
            <a:endParaRPr lang="en-GB" sz="1350" dirty="0" smtClean="0">
              <a:latin typeface="Times New Roman" pitchFamily="18" charset="0"/>
              <a:cs typeface="Times New Roman" pitchFamily="18" charset="0"/>
            </a:endParaRPr>
          </a:p>
          <a:p>
            <a:pPr algn="just"/>
            <a:endParaRPr lang="en-GB" sz="1350" dirty="0">
              <a:latin typeface="Times New Roman" pitchFamily="18" charset="0"/>
              <a:cs typeface="Times New Roman" pitchFamily="18" charset="0"/>
            </a:endParaRPr>
          </a:p>
        </p:txBody>
      </p:sp>
    </p:spTree>
    <p:extLst>
      <p:ext uri="{BB962C8B-B14F-4D97-AF65-F5344CB8AC3E}">
        <p14:creationId xmlns:p14="http://schemas.microsoft.com/office/powerpoint/2010/main" val="7435821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2624" y="722468"/>
            <a:ext cx="6172200" cy="536972"/>
          </a:xfrm>
        </p:spPr>
        <p:txBody>
          <a:bodyPr>
            <a:normAutofit/>
          </a:bodyPr>
          <a:lstStyle/>
          <a:p>
            <a:pPr algn="l"/>
            <a:r>
              <a:rPr lang="en-US" sz="2100" b="1" dirty="0">
                <a:latin typeface="Times New Roman" pitchFamily="18" charset="0"/>
                <a:cs typeface="Times New Roman" pitchFamily="18" charset="0"/>
              </a:rPr>
              <a:t>References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11265" name="Rectangle 1"/>
          <p:cNvSpPr>
            <a:spLocks noChangeArrowheads="1"/>
          </p:cNvSpPr>
          <p:nvPr/>
        </p:nvSpPr>
        <p:spPr bwMode="auto">
          <a:xfrm>
            <a:off x="1402624" y="1149283"/>
            <a:ext cx="6141176" cy="5424562"/>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pPr algn="just" fontAlgn="base">
              <a:spcBef>
                <a:spcPct val="0"/>
              </a:spcBef>
              <a:spcAft>
                <a:spcPct val="0"/>
              </a:spcAft>
              <a:tabLst>
                <a:tab pos="257175" algn="l"/>
              </a:tabLst>
            </a:pPr>
            <a:r>
              <a:rPr lang="en-US" sz="1200" dirty="0">
                <a:latin typeface="Times New Roman" pitchFamily="18" charset="0"/>
                <a:ea typeface="Times New Roman" pitchFamily="18" charset="0"/>
                <a:cs typeface="Times New Roman" pitchFamily="18" charset="0"/>
              </a:rPr>
              <a:t>[</a:t>
            </a:r>
            <a:r>
              <a:rPr lang="en-US" sz="1200" dirty="0" smtClean="0">
                <a:latin typeface="Times New Roman" pitchFamily="18" charset="0"/>
                <a:ea typeface="Times New Roman" pitchFamily="18" charset="0"/>
                <a:cs typeface="Times New Roman" pitchFamily="18" charset="0"/>
              </a:rPr>
              <a:t>1]	</a:t>
            </a:r>
            <a:r>
              <a:rPr lang="en-GB" sz="1200" dirty="0">
                <a:latin typeface="Times New Roman" pitchFamily="18" charset="0"/>
                <a:ea typeface="Times New Roman" pitchFamily="18" charset="0"/>
                <a:cs typeface="Times New Roman" pitchFamily="18" charset="0"/>
              </a:rPr>
              <a:t>S. Jiang and X. Zhang, “</a:t>
            </a:r>
            <a:r>
              <a:rPr lang="en-GB" sz="1200" dirty="0" err="1">
                <a:latin typeface="Times New Roman" pitchFamily="18" charset="0"/>
                <a:ea typeface="Times New Roman" pitchFamily="18" charset="0"/>
                <a:cs typeface="Times New Roman" pitchFamily="18" charset="0"/>
              </a:rPr>
              <a:t>Lirs</a:t>
            </a:r>
            <a:r>
              <a:rPr lang="en-GB" sz="1200" dirty="0">
                <a:latin typeface="Times New Roman" pitchFamily="18" charset="0"/>
                <a:ea typeface="Times New Roman" pitchFamily="18" charset="0"/>
                <a:cs typeface="Times New Roman" pitchFamily="18" charset="0"/>
              </a:rPr>
              <a:t>: An efficient low inter-reference </a:t>
            </a:r>
            <a:r>
              <a:rPr lang="en-GB" sz="1200" dirty="0" err="1">
                <a:latin typeface="Times New Roman" pitchFamily="18" charset="0"/>
                <a:ea typeface="Times New Roman" pitchFamily="18" charset="0"/>
                <a:cs typeface="Times New Roman" pitchFamily="18" charset="0"/>
              </a:rPr>
              <a:t>recency</a:t>
            </a:r>
            <a:r>
              <a:rPr lang="en-GB" sz="1200" dirty="0">
                <a:latin typeface="Times New Roman" pitchFamily="18" charset="0"/>
                <a:ea typeface="Times New Roman" pitchFamily="18" charset="0"/>
                <a:cs typeface="Times New Roman" pitchFamily="18" charset="0"/>
              </a:rPr>
              <a:t> set replacement</a:t>
            </a:r>
          </a:p>
          <a:p>
            <a:pPr algn="just" fontAlgn="base">
              <a:spcBef>
                <a:spcPct val="0"/>
              </a:spcBef>
              <a:spcAft>
                <a:spcPct val="0"/>
              </a:spcAft>
              <a:tabLst>
                <a:tab pos="257175" algn="l"/>
              </a:tabLst>
            </a:pPr>
            <a:r>
              <a:rPr lang="en-GB" sz="1200" dirty="0" smtClean="0">
                <a:latin typeface="Times New Roman" pitchFamily="18" charset="0"/>
                <a:ea typeface="Times New Roman" pitchFamily="18" charset="0"/>
                <a:cs typeface="Times New Roman" pitchFamily="18" charset="0"/>
              </a:rPr>
              <a:t>	policy </a:t>
            </a:r>
            <a:r>
              <a:rPr lang="en-GB" sz="1200" dirty="0">
                <a:latin typeface="Times New Roman" pitchFamily="18" charset="0"/>
                <a:ea typeface="Times New Roman" pitchFamily="18" charset="0"/>
                <a:cs typeface="Times New Roman" pitchFamily="18" charset="0"/>
              </a:rPr>
              <a:t>to improve buffer cache performance,” SIGMETRICS Perform. </a:t>
            </a:r>
            <a:r>
              <a:rPr lang="en-GB" sz="1200" dirty="0" err="1">
                <a:latin typeface="Times New Roman" pitchFamily="18" charset="0"/>
                <a:ea typeface="Times New Roman" pitchFamily="18" charset="0"/>
                <a:cs typeface="Times New Roman" pitchFamily="18" charset="0"/>
              </a:rPr>
              <a:t>Eval</a:t>
            </a:r>
            <a:r>
              <a:rPr lang="en-GB" sz="1200" dirty="0">
                <a:latin typeface="Times New Roman" pitchFamily="18" charset="0"/>
                <a:ea typeface="Times New Roman" pitchFamily="18" charset="0"/>
                <a:cs typeface="Times New Roman" pitchFamily="18" charset="0"/>
              </a:rPr>
              <a:t>. Rev., vol. 30,</a:t>
            </a:r>
          </a:p>
          <a:p>
            <a:pPr algn="just" fontAlgn="base">
              <a:spcBef>
                <a:spcPct val="0"/>
              </a:spcBef>
              <a:spcAft>
                <a:spcPct val="0"/>
              </a:spcAft>
              <a:tabLst>
                <a:tab pos="257175" algn="l"/>
              </a:tabLst>
            </a:pPr>
            <a:r>
              <a:rPr lang="en-GB" sz="1200" dirty="0" smtClean="0">
                <a:latin typeface="Times New Roman" pitchFamily="18" charset="0"/>
                <a:ea typeface="Times New Roman" pitchFamily="18" charset="0"/>
                <a:cs typeface="Times New Roman" pitchFamily="18" charset="0"/>
              </a:rPr>
              <a:t>	pp</a:t>
            </a:r>
            <a:r>
              <a:rPr lang="en-GB" sz="1200" dirty="0">
                <a:latin typeface="Times New Roman" pitchFamily="18" charset="0"/>
                <a:ea typeface="Times New Roman" pitchFamily="18" charset="0"/>
                <a:cs typeface="Times New Roman" pitchFamily="18" charset="0"/>
              </a:rPr>
              <a:t>. 31–42, June 2002. </a:t>
            </a:r>
            <a:endParaRPr lang="en-GB" sz="1200" dirty="0" smtClean="0">
              <a:latin typeface="Times New Roman" pitchFamily="18" charset="0"/>
              <a:ea typeface="Times New Roman" pitchFamily="18" charset="0"/>
              <a:cs typeface="Times New Roman" pitchFamily="18" charset="0"/>
            </a:endParaRPr>
          </a:p>
          <a:p>
            <a:pPr algn="just" fontAlgn="base">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[2] 	</a:t>
            </a:r>
            <a:r>
              <a:rPr lang="en-GB" sz="1200" dirty="0">
                <a:latin typeface="Times New Roman" pitchFamily="18" charset="0"/>
                <a:ea typeface="Times New Roman" pitchFamily="18" charset="0"/>
                <a:cs typeface="Times New Roman" pitchFamily="18" charset="0"/>
              </a:rPr>
              <a:t>Z. Li, P. </a:t>
            </a:r>
            <a:r>
              <a:rPr lang="en-GB" sz="1200" dirty="0" err="1">
                <a:latin typeface="Times New Roman" pitchFamily="18" charset="0"/>
                <a:ea typeface="Times New Roman" pitchFamily="18" charset="0"/>
                <a:cs typeface="Times New Roman" pitchFamily="18" charset="0"/>
              </a:rPr>
              <a:t>Jin</a:t>
            </a:r>
            <a:r>
              <a:rPr lang="en-GB" sz="1200" dirty="0">
                <a:latin typeface="Times New Roman" pitchFamily="18" charset="0"/>
                <a:ea typeface="Times New Roman" pitchFamily="18" charset="0"/>
                <a:cs typeface="Times New Roman" pitchFamily="18" charset="0"/>
              </a:rPr>
              <a:t>, X. Su, K. Cui, and L. Yue, “</a:t>
            </a:r>
            <a:r>
              <a:rPr lang="en-GB" sz="1200" dirty="0" err="1">
                <a:latin typeface="Times New Roman" pitchFamily="18" charset="0"/>
                <a:ea typeface="Times New Roman" pitchFamily="18" charset="0"/>
                <a:cs typeface="Times New Roman" pitchFamily="18" charset="0"/>
              </a:rPr>
              <a:t>Ccf-lru</a:t>
            </a:r>
            <a:r>
              <a:rPr lang="en-GB" sz="1200" dirty="0">
                <a:latin typeface="Times New Roman" pitchFamily="18" charset="0"/>
                <a:ea typeface="Times New Roman" pitchFamily="18" charset="0"/>
                <a:cs typeface="Times New Roman" pitchFamily="18" charset="0"/>
              </a:rPr>
              <a:t>: A new buffer replacement algorithm for</a:t>
            </a:r>
          </a:p>
          <a:p>
            <a:pPr algn="just" fontAlgn="base">
              <a:spcBef>
                <a:spcPct val="0"/>
              </a:spcBef>
              <a:spcAft>
                <a:spcPct val="0"/>
              </a:spcAft>
              <a:tabLst>
                <a:tab pos="257175" algn="l"/>
              </a:tabLst>
            </a:pPr>
            <a:r>
              <a:rPr lang="en-GB" sz="1200" dirty="0" smtClean="0">
                <a:latin typeface="Times New Roman" pitchFamily="18" charset="0"/>
                <a:ea typeface="Times New Roman" pitchFamily="18" charset="0"/>
                <a:cs typeface="Times New Roman" pitchFamily="18" charset="0"/>
              </a:rPr>
              <a:t>	flash </a:t>
            </a:r>
            <a:r>
              <a:rPr lang="en-GB" sz="1200" dirty="0">
                <a:latin typeface="Times New Roman" pitchFamily="18" charset="0"/>
                <a:ea typeface="Times New Roman" pitchFamily="18" charset="0"/>
                <a:cs typeface="Times New Roman" pitchFamily="18" charset="0"/>
              </a:rPr>
              <a:t>memory,” IEEE Trans. on </a:t>
            </a:r>
            <a:r>
              <a:rPr lang="en-GB" sz="1200" dirty="0" err="1">
                <a:latin typeface="Times New Roman" pitchFamily="18" charset="0"/>
                <a:ea typeface="Times New Roman" pitchFamily="18" charset="0"/>
                <a:cs typeface="Times New Roman" pitchFamily="18" charset="0"/>
              </a:rPr>
              <a:t>Consum</a:t>
            </a:r>
            <a:r>
              <a:rPr lang="en-GB" sz="1200" dirty="0">
                <a:latin typeface="Times New Roman" pitchFamily="18" charset="0"/>
                <a:ea typeface="Times New Roman" pitchFamily="18" charset="0"/>
                <a:cs typeface="Times New Roman" pitchFamily="18" charset="0"/>
              </a:rPr>
              <a:t>. Electron., vol. 55, pp. 1351–1359, Aug. 2009. </a:t>
            </a:r>
            <a:endParaRPr lang="en-GB" sz="1200" dirty="0" smtClean="0">
              <a:latin typeface="Times New Roman" pitchFamily="18" charset="0"/>
              <a:ea typeface="Times New Roman" pitchFamily="18" charset="0"/>
              <a:cs typeface="Times New Roman" pitchFamily="18" charset="0"/>
            </a:endParaRPr>
          </a:p>
          <a:p>
            <a:pPr algn="just" fontAlgn="base">
              <a:spcBef>
                <a:spcPct val="0"/>
              </a:spcBef>
              <a:spcAft>
                <a:spcPct val="0"/>
              </a:spcAft>
              <a:tabLst>
                <a:tab pos="257175" algn="l"/>
              </a:tabLst>
            </a:pP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3</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M.-L. Chiang, P. C. H. Lee, and R.-C. Chang, “Managing flash memory in personal </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communication devices</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 in Consumer Electronics, 1997. ISCE ’97., Proceedings of </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1997 	IEEE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International Symposium on, pp. 177–182, Dec 1997. </a:t>
            </a:r>
            <a:endPar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endParaRPr>
          </a:p>
          <a:p>
            <a:pPr algn="just" fontAlgn="base">
              <a:spcBef>
                <a:spcPct val="0"/>
              </a:spcBef>
              <a:spcAft>
                <a:spcPct val="0"/>
              </a:spcAft>
              <a:tabLst>
                <a:tab pos="257175" algn="l"/>
              </a:tabLst>
            </a:pP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4] L.-P. Chang and T.-W. </a:t>
            </a:r>
            <a:r>
              <a:rPr lang="en-GB" sz="1200" dirty="0" err="1">
                <a:solidFill>
                  <a:srgbClr val="000000"/>
                </a:solidFill>
                <a:latin typeface="Times New Roman" panose="02020603050405020304" pitchFamily="18" charset="0"/>
                <a:ea typeface="Times New Roman" pitchFamily="18" charset="0"/>
                <a:cs typeface="Times New Roman" panose="02020603050405020304" pitchFamily="18" charset="0"/>
              </a:rPr>
              <a:t>Kuo</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 “Efficient management for large-scale flash-memory storage</a:t>
            </a:r>
          </a:p>
          <a:p>
            <a:pPr algn="just" fontAlgn="base">
              <a:spcBef>
                <a:spcPct val="0"/>
              </a:spcBef>
              <a:spcAft>
                <a:spcPct val="0"/>
              </a:spcAft>
              <a:tabLst>
                <a:tab pos="257175" algn="l"/>
              </a:tabLst>
            </a:pP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systems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with resource conservation,” Trans. Storage, vol. 1, pp. 381–418, Nov. 2005</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a:t>
            </a:r>
          </a:p>
          <a:p>
            <a:pPr algn="just" fontAlgn="base">
              <a:spcBef>
                <a:spcPct val="0"/>
              </a:spcBef>
              <a:spcAft>
                <a:spcPct val="0"/>
              </a:spcAft>
              <a:tabLst>
                <a:tab pos="257175" algn="l"/>
              </a:tabLst>
            </a:pP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5] N. Toshiba, “vs. nor flash memory technology overview,” tech. rep., Technical Report,</a:t>
            </a:r>
          </a:p>
          <a:p>
            <a:pPr algn="just" fontAlgn="base">
              <a:spcBef>
                <a:spcPct val="0"/>
              </a:spcBef>
              <a:spcAft>
                <a:spcPct val="0"/>
              </a:spcAft>
              <a:tabLst>
                <a:tab pos="257175" algn="l"/>
              </a:tabLst>
            </a:pP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2006.</a:t>
            </a:r>
          </a:p>
          <a:p>
            <a:pPr algn="just" fontAlgn="base">
              <a:spcBef>
                <a:spcPct val="0"/>
              </a:spcBef>
              <a:spcAft>
                <a:spcPct val="0"/>
              </a:spcAft>
              <a:tabLst>
                <a:tab pos="257175" algn="l"/>
              </a:tabLst>
            </a:pP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6] </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H. Jung, K. Yoon, H. Shim, S. Park, S. Kang, and J. Cha, “</a:t>
            </a:r>
            <a:r>
              <a:rPr lang="en-GB" sz="1200" dirty="0" err="1">
                <a:solidFill>
                  <a:srgbClr val="000000"/>
                </a:solidFill>
                <a:latin typeface="Times New Roman" panose="02020603050405020304" pitchFamily="18" charset="0"/>
                <a:ea typeface="Times New Roman" pitchFamily="18" charset="0"/>
                <a:cs typeface="Times New Roman" panose="02020603050405020304" pitchFamily="18" charset="0"/>
              </a:rPr>
              <a:t>Lirs-wsr</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 Integration of </a:t>
            </a:r>
            <a:r>
              <a:rPr lang="en-GB" sz="1200" dirty="0" err="1">
                <a:solidFill>
                  <a:srgbClr val="000000"/>
                </a:solidFill>
                <a:latin typeface="Times New Roman" panose="02020603050405020304" pitchFamily="18" charset="0"/>
                <a:ea typeface="Times New Roman" pitchFamily="18" charset="0"/>
                <a:cs typeface="Times New Roman" panose="02020603050405020304" pitchFamily="18" charset="0"/>
              </a:rPr>
              <a:t>lirs</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 and</a:t>
            </a:r>
          </a:p>
          <a:p>
            <a:pPr algn="just" fontAlgn="base">
              <a:spcBef>
                <a:spcPct val="0"/>
              </a:spcBef>
              <a:spcAft>
                <a:spcPct val="0"/>
              </a:spcAft>
              <a:tabLst>
                <a:tab pos="257175" algn="l"/>
              </a:tabLst>
            </a:pP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writes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sequence reordering for flash memory,” in Proceedings of the 2007 International</a:t>
            </a:r>
          </a:p>
          <a:p>
            <a:pPr algn="just" fontAlgn="base">
              <a:spcBef>
                <a:spcPct val="0"/>
              </a:spcBef>
              <a:spcAft>
                <a:spcPct val="0"/>
              </a:spcAft>
              <a:tabLst>
                <a:tab pos="257175" algn="l"/>
              </a:tabLst>
            </a:pP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Conference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on Computational Science and Its Applications - Volume Part I, ICCSA’07,</a:t>
            </a:r>
          </a:p>
          <a:p>
            <a:pPr algn="just" fontAlgn="base">
              <a:spcBef>
                <a:spcPct val="0"/>
              </a:spcBef>
              <a:spcAft>
                <a:spcPct val="0"/>
              </a:spcAft>
              <a:tabLst>
                <a:tab pos="257175" algn="l"/>
              </a:tabLst>
            </a:pP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Berlin, Heidelberg), pp. 224–237, Springer-</a:t>
            </a:r>
            <a:r>
              <a:rPr lang="en-GB" sz="1200" dirty="0" err="1">
                <a:solidFill>
                  <a:srgbClr val="000000"/>
                </a:solidFill>
                <a:latin typeface="Times New Roman" panose="02020603050405020304" pitchFamily="18" charset="0"/>
                <a:ea typeface="Times New Roman" pitchFamily="18" charset="0"/>
                <a:cs typeface="Times New Roman" panose="02020603050405020304" pitchFamily="18" charset="0"/>
              </a:rPr>
              <a:t>Verlag</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 2007. </a:t>
            </a:r>
            <a:endPar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endParaRPr>
          </a:p>
          <a:p>
            <a:pPr algn="just" fontAlgn="base">
              <a:spcBef>
                <a:spcPct val="0"/>
              </a:spcBef>
              <a:spcAft>
                <a:spcPct val="0"/>
              </a:spcAft>
              <a:tabLst>
                <a:tab pos="257175" algn="l"/>
              </a:tabLst>
            </a:pP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7] </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H.-j. Kim and S.-g. Lee, “A new flash memory management for flash storage system,”</a:t>
            </a:r>
          </a:p>
          <a:p>
            <a:pPr algn="just" fontAlgn="base">
              <a:spcBef>
                <a:spcPct val="0"/>
              </a:spcBef>
              <a:spcAft>
                <a:spcPct val="0"/>
              </a:spcAft>
              <a:tabLst>
                <a:tab pos="257175" algn="l"/>
              </a:tabLst>
            </a:pP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in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23rd International Computer Software and Applications Conference, COMPSAC ’99,</a:t>
            </a:r>
          </a:p>
          <a:p>
            <a:pPr algn="just" fontAlgn="base">
              <a:spcBef>
                <a:spcPct val="0"/>
              </a:spcBef>
              <a:spcAft>
                <a:spcPct val="0"/>
              </a:spcAft>
              <a:tabLst>
                <a:tab pos="257175" algn="l"/>
              </a:tabLst>
            </a:pP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Washington, DC, USA), pp. 284–289, IEEE Computer Society, 1999. </a:t>
            </a:r>
            <a:endPar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endParaRPr>
          </a:p>
          <a:p>
            <a:pPr algn="just" fontAlgn="base">
              <a:spcBef>
                <a:spcPct val="0"/>
              </a:spcBef>
              <a:spcAft>
                <a:spcPct val="0"/>
              </a:spcAft>
              <a:tabLst>
                <a:tab pos="257175" algn="l"/>
              </a:tabLst>
            </a:pPr>
            <a:r>
              <a:rPr lang="en-GB" sz="1200" dirty="0" smtClean="0">
                <a:latin typeface="Times New Roman" pitchFamily="18" charset="0"/>
                <a:ea typeface="Times New Roman" pitchFamily="18" charset="0"/>
                <a:cs typeface="Times New Roman" pitchFamily="18" charset="0"/>
              </a:rPr>
              <a:t>[</a:t>
            </a:r>
            <a:r>
              <a:rPr lang="en-GB" sz="1200" dirty="0">
                <a:latin typeface="Times New Roman" pitchFamily="18" charset="0"/>
                <a:ea typeface="Times New Roman" pitchFamily="18" charset="0"/>
                <a:cs typeface="Times New Roman" pitchFamily="18" charset="0"/>
              </a:rPr>
              <a:t>8] </a:t>
            </a:r>
            <a:r>
              <a:rPr lang="en-GB" sz="1200" dirty="0" smtClean="0">
                <a:latin typeface="Times New Roman" pitchFamily="18" charset="0"/>
                <a:ea typeface="Times New Roman" pitchFamily="18" charset="0"/>
                <a:cs typeface="Times New Roman" pitchFamily="18" charset="0"/>
              </a:rPr>
              <a:t>	</a:t>
            </a:r>
            <a:r>
              <a:rPr lang="en-GB" sz="1200" dirty="0">
                <a:latin typeface="Times New Roman" pitchFamily="18" charset="0"/>
                <a:ea typeface="Times New Roman" pitchFamily="18" charset="0"/>
                <a:cs typeface="Times New Roman" pitchFamily="18" charset="0"/>
              </a:rPr>
              <a:t>E. Gal and S. Toledo, “Mapping structures for flash memories: Techniques and open </a:t>
            </a:r>
            <a:r>
              <a:rPr lang="en-GB" sz="1200" dirty="0" smtClean="0">
                <a:latin typeface="Times New Roman" pitchFamily="18" charset="0"/>
                <a:ea typeface="Times New Roman" pitchFamily="18" charset="0"/>
                <a:cs typeface="Times New Roman" pitchFamily="18" charset="0"/>
              </a:rPr>
              <a:t>	problems,” in </a:t>
            </a:r>
            <a:r>
              <a:rPr lang="en-GB" sz="1200" dirty="0">
                <a:latin typeface="Times New Roman" pitchFamily="18" charset="0"/>
                <a:ea typeface="Times New Roman" pitchFamily="18" charset="0"/>
                <a:cs typeface="Times New Roman" pitchFamily="18" charset="0"/>
              </a:rPr>
              <a:t>Proceedings of the IEEE International Conference on Software - Science, Tech-</a:t>
            </a:r>
          </a:p>
          <a:p>
            <a:pPr algn="just" fontAlgn="base">
              <a:spcBef>
                <a:spcPct val="0"/>
              </a:spcBef>
              <a:spcAft>
                <a:spcPct val="0"/>
              </a:spcAft>
              <a:tabLst>
                <a:tab pos="257175" algn="l"/>
              </a:tabLst>
            </a:pPr>
            <a:r>
              <a:rPr lang="en-GB" sz="1200" dirty="0" smtClean="0">
                <a:latin typeface="Times New Roman" pitchFamily="18" charset="0"/>
                <a:ea typeface="Times New Roman" pitchFamily="18" charset="0"/>
                <a:cs typeface="Times New Roman" pitchFamily="18" charset="0"/>
              </a:rPr>
              <a:t>	</a:t>
            </a:r>
            <a:r>
              <a:rPr lang="en-GB" sz="1200" dirty="0" err="1" smtClean="0">
                <a:latin typeface="Times New Roman" pitchFamily="18" charset="0"/>
                <a:ea typeface="Times New Roman" pitchFamily="18" charset="0"/>
                <a:cs typeface="Times New Roman" pitchFamily="18" charset="0"/>
              </a:rPr>
              <a:t>nology</a:t>
            </a:r>
            <a:r>
              <a:rPr lang="en-GB" sz="1200" dirty="0" smtClean="0">
                <a:latin typeface="Times New Roman" pitchFamily="18" charset="0"/>
                <a:ea typeface="Times New Roman" pitchFamily="18" charset="0"/>
                <a:cs typeface="Times New Roman" pitchFamily="18" charset="0"/>
              </a:rPr>
              <a:t> </a:t>
            </a:r>
            <a:r>
              <a:rPr lang="en-GB" sz="1200" dirty="0">
                <a:latin typeface="Times New Roman" pitchFamily="18" charset="0"/>
                <a:ea typeface="Times New Roman" pitchFamily="18" charset="0"/>
                <a:cs typeface="Times New Roman" pitchFamily="18" charset="0"/>
              </a:rPr>
              <a:t>&amp; Engineering, SWSTE ’05, (Washington, DC, USA), pp. 83–92, IEEE </a:t>
            </a:r>
            <a:r>
              <a:rPr lang="en-GB" sz="1200" dirty="0" smtClean="0">
                <a:latin typeface="Times New Roman" pitchFamily="18" charset="0"/>
                <a:ea typeface="Times New Roman" pitchFamily="18" charset="0"/>
                <a:cs typeface="Times New Roman" pitchFamily="18" charset="0"/>
              </a:rPr>
              <a:t>Computer 	Society</a:t>
            </a:r>
            <a:r>
              <a:rPr lang="en-GB" sz="1200" dirty="0">
                <a:latin typeface="Times New Roman" pitchFamily="18" charset="0"/>
                <a:ea typeface="Times New Roman" pitchFamily="18" charset="0"/>
                <a:cs typeface="Times New Roman" pitchFamily="18" charset="0"/>
              </a:rPr>
              <a:t>, 2005. </a:t>
            </a:r>
            <a:endParaRPr lang="en-GB" sz="1200" dirty="0" smtClean="0">
              <a:latin typeface="Times New Roman" pitchFamily="18" charset="0"/>
              <a:ea typeface="Times New Roman" pitchFamily="18" charset="0"/>
              <a:cs typeface="Times New Roman" pitchFamily="18" charset="0"/>
            </a:endParaRPr>
          </a:p>
          <a:p>
            <a:pPr algn="just" fontAlgn="base">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[9] 	</a:t>
            </a:r>
            <a:r>
              <a:rPr lang="en-GB" sz="1200" dirty="0">
                <a:latin typeface="Times New Roman" pitchFamily="18" charset="0"/>
                <a:ea typeface="Times New Roman" pitchFamily="18" charset="0"/>
                <a:cs typeface="Times New Roman" pitchFamily="18" charset="0"/>
              </a:rPr>
              <a:t>A. </a:t>
            </a:r>
            <a:r>
              <a:rPr lang="en-GB" sz="1200" dirty="0" err="1">
                <a:latin typeface="Times New Roman" pitchFamily="18" charset="0"/>
                <a:ea typeface="Times New Roman" pitchFamily="18" charset="0"/>
                <a:cs typeface="Times New Roman" pitchFamily="18" charset="0"/>
              </a:rPr>
              <a:t>Silberschatz</a:t>
            </a:r>
            <a:r>
              <a:rPr lang="en-GB" sz="1200" dirty="0">
                <a:latin typeface="Times New Roman" pitchFamily="18" charset="0"/>
                <a:ea typeface="Times New Roman" pitchFamily="18" charset="0"/>
                <a:cs typeface="Times New Roman" pitchFamily="18" charset="0"/>
              </a:rPr>
              <a:t>, P. B. Galvin, G. Gagne, et al., “Memory management strategies,” Operating</a:t>
            </a:r>
          </a:p>
          <a:p>
            <a:pPr algn="just" fontAlgn="base">
              <a:spcBef>
                <a:spcPct val="0"/>
              </a:spcBef>
              <a:spcAft>
                <a:spcPct val="0"/>
              </a:spcAft>
              <a:tabLst>
                <a:tab pos="257175" algn="l"/>
              </a:tabLst>
            </a:pPr>
            <a:r>
              <a:rPr lang="en-GB" sz="1200" dirty="0" smtClean="0">
                <a:latin typeface="Times New Roman" pitchFamily="18" charset="0"/>
                <a:ea typeface="Times New Roman" pitchFamily="18" charset="0"/>
                <a:cs typeface="Times New Roman" pitchFamily="18" charset="0"/>
              </a:rPr>
              <a:t>	System </a:t>
            </a:r>
            <a:r>
              <a:rPr lang="en-GB" sz="1200" dirty="0">
                <a:latin typeface="Times New Roman" pitchFamily="18" charset="0"/>
                <a:ea typeface="Times New Roman" pitchFamily="18" charset="0"/>
                <a:cs typeface="Times New Roman" pitchFamily="18" charset="0"/>
              </a:rPr>
              <a:t>Concept, 8th ed. Wiley Student Edition, pp. 315–417, 2010. </a:t>
            </a:r>
            <a:endParaRPr lang="en-GB" sz="1200" dirty="0" smtClean="0">
              <a:latin typeface="Times New Roman" pitchFamily="18" charset="0"/>
              <a:ea typeface="Times New Roman" pitchFamily="18" charset="0"/>
              <a:cs typeface="Times New Roman" pitchFamily="18" charset="0"/>
            </a:endParaRPr>
          </a:p>
          <a:p>
            <a:pPr algn="just" fontAlgn="base">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10] N. Megiddo and D. S. </a:t>
            </a:r>
            <a:r>
              <a:rPr lang="en-US" sz="1200" dirty="0" err="1">
                <a:latin typeface="Times New Roman" pitchFamily="18" charset="0"/>
                <a:ea typeface="Times New Roman" pitchFamily="18" charset="0"/>
                <a:cs typeface="Times New Roman" pitchFamily="18" charset="0"/>
              </a:rPr>
              <a:t>Modha</a:t>
            </a:r>
            <a:r>
              <a:rPr lang="en-US" sz="1200" dirty="0">
                <a:latin typeface="Times New Roman" pitchFamily="18" charset="0"/>
                <a:ea typeface="Times New Roman" pitchFamily="18" charset="0"/>
                <a:cs typeface="Times New Roman" pitchFamily="18" charset="0"/>
              </a:rPr>
              <a:t>, “Arc: A self-tuning, low overhead replacement cache,”</a:t>
            </a:r>
          </a:p>
          <a:p>
            <a:pPr algn="just" fontAlgn="base">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	in </a:t>
            </a:r>
            <a:r>
              <a:rPr lang="en-US" sz="1200" dirty="0">
                <a:latin typeface="Times New Roman" pitchFamily="18" charset="0"/>
                <a:ea typeface="Times New Roman" pitchFamily="18" charset="0"/>
                <a:cs typeface="Times New Roman" pitchFamily="18" charset="0"/>
              </a:rPr>
              <a:t>Proceedings of the 2Nd USENIX Conference on File and Storage Technologies, FAST</a:t>
            </a:r>
          </a:p>
          <a:p>
            <a:pPr algn="just" fontAlgn="base">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	’03</a:t>
            </a:r>
            <a:r>
              <a:rPr lang="en-US" sz="1200" dirty="0">
                <a:latin typeface="Times New Roman" pitchFamily="18" charset="0"/>
                <a:ea typeface="Times New Roman" pitchFamily="18" charset="0"/>
                <a:cs typeface="Times New Roman" pitchFamily="18" charset="0"/>
              </a:rPr>
              <a:t>, (Berkeley, CA, USA), pp. 115–130, USENIX Association, 2003.</a:t>
            </a:r>
          </a:p>
        </p:txBody>
      </p:sp>
    </p:spTree>
    <p:extLst>
      <p:ext uri="{BB962C8B-B14F-4D97-AF65-F5344CB8AC3E}">
        <p14:creationId xmlns:p14="http://schemas.microsoft.com/office/powerpoint/2010/main" val="20619608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750" y="1461408"/>
            <a:ext cx="6172200" cy="5262979"/>
          </a:xfrm>
          <a:prstGeom prst="rect">
            <a:avLst/>
          </a:prstGeom>
        </p:spPr>
        <p:txBody>
          <a:bodyPr wrap="square">
            <a:spAutoFit/>
          </a:bodyPr>
          <a:lstStyle/>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11] S.-y. Park, D. Jung, J.-u. Kang, J.-s. Kim, and J. Lee, “</a:t>
            </a:r>
            <a:r>
              <a:rPr lang="en-US" sz="1200" dirty="0" err="1">
                <a:latin typeface="Times New Roman" pitchFamily="18" charset="0"/>
                <a:ea typeface="Times New Roman" pitchFamily="18" charset="0"/>
                <a:cs typeface="Times New Roman" pitchFamily="18" charset="0"/>
              </a:rPr>
              <a:t>Cflru</a:t>
            </a:r>
            <a:r>
              <a:rPr lang="en-US" sz="1200" dirty="0">
                <a:latin typeface="Times New Roman" pitchFamily="18" charset="0"/>
                <a:ea typeface="Times New Roman" pitchFamily="18" charset="0"/>
                <a:cs typeface="Times New Roman" pitchFamily="18" charset="0"/>
              </a:rPr>
              <a:t>: A replacement algorithm</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	for </a:t>
            </a:r>
            <a:r>
              <a:rPr lang="en-US" sz="1200" dirty="0">
                <a:latin typeface="Times New Roman" pitchFamily="18" charset="0"/>
                <a:ea typeface="Times New Roman" pitchFamily="18" charset="0"/>
                <a:cs typeface="Times New Roman" pitchFamily="18" charset="0"/>
              </a:rPr>
              <a:t>flash memory,” in Proceedings of the 2006 International Conference on Compilers,</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	Architecture </a:t>
            </a:r>
            <a:r>
              <a:rPr lang="en-US" sz="1200" dirty="0">
                <a:latin typeface="Times New Roman" pitchFamily="18" charset="0"/>
                <a:ea typeface="Times New Roman" pitchFamily="18" charset="0"/>
                <a:cs typeface="Times New Roman" pitchFamily="18" charset="0"/>
              </a:rPr>
              <a:t>and Synthesis for Embedded Systems, CASES ’06, (New York, NY, USA),</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	pp</a:t>
            </a:r>
            <a:r>
              <a:rPr lang="en-US" sz="1200" dirty="0">
                <a:latin typeface="Times New Roman" pitchFamily="18" charset="0"/>
                <a:ea typeface="Times New Roman" pitchFamily="18" charset="0"/>
                <a:cs typeface="Times New Roman" pitchFamily="18" charset="0"/>
              </a:rPr>
              <a:t>. 234–241, ACM, 2006</a:t>
            </a:r>
            <a:r>
              <a:rPr lang="en-US" sz="1200" dirty="0" smtClean="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12] P. </a:t>
            </a:r>
            <a:r>
              <a:rPr lang="en-US" sz="1200" dirty="0" err="1">
                <a:latin typeface="Times New Roman" pitchFamily="18" charset="0"/>
                <a:ea typeface="Times New Roman" pitchFamily="18" charset="0"/>
                <a:cs typeface="Times New Roman" pitchFamily="18" charset="0"/>
              </a:rPr>
              <a:t>Jin</a:t>
            </a:r>
            <a:r>
              <a:rPr lang="en-US" sz="1200" dirty="0">
                <a:latin typeface="Times New Roman" pitchFamily="18" charset="0"/>
                <a:ea typeface="Times New Roman" pitchFamily="18" charset="0"/>
                <a:cs typeface="Times New Roman" pitchFamily="18" charset="0"/>
              </a:rPr>
              <a:t>, Y. </a:t>
            </a:r>
            <a:r>
              <a:rPr lang="en-US" sz="1200" dirty="0" err="1">
                <a:latin typeface="Times New Roman" pitchFamily="18" charset="0"/>
                <a:ea typeface="Times New Roman" pitchFamily="18" charset="0"/>
                <a:cs typeface="Times New Roman" pitchFamily="18" charset="0"/>
              </a:rPr>
              <a:t>Ou</a:t>
            </a:r>
            <a:r>
              <a:rPr lang="en-US" sz="1200" dirty="0">
                <a:latin typeface="Times New Roman" pitchFamily="18" charset="0"/>
                <a:ea typeface="Times New Roman" pitchFamily="18" charset="0"/>
                <a:cs typeface="Times New Roman" pitchFamily="18" charset="0"/>
              </a:rPr>
              <a:t>, T. </a:t>
            </a:r>
            <a:r>
              <a:rPr lang="en-US" sz="1200" dirty="0" err="1">
                <a:latin typeface="Times New Roman" pitchFamily="18" charset="0"/>
                <a:ea typeface="Times New Roman" pitchFamily="18" charset="0"/>
                <a:cs typeface="Times New Roman" pitchFamily="18" charset="0"/>
              </a:rPr>
              <a:t>H¨arder</a:t>
            </a:r>
            <a:r>
              <a:rPr lang="en-US" sz="1200" dirty="0">
                <a:latin typeface="Times New Roman" pitchFamily="18" charset="0"/>
                <a:ea typeface="Times New Roman" pitchFamily="18" charset="0"/>
                <a:cs typeface="Times New Roman" pitchFamily="18" charset="0"/>
              </a:rPr>
              <a:t>, and Z. Li, “Ad-</a:t>
            </a:r>
            <a:r>
              <a:rPr lang="en-US" sz="1200" dirty="0" err="1">
                <a:latin typeface="Times New Roman" pitchFamily="18" charset="0"/>
                <a:ea typeface="Times New Roman" pitchFamily="18" charset="0"/>
                <a:cs typeface="Times New Roman" pitchFamily="18" charset="0"/>
              </a:rPr>
              <a:t>lru</a:t>
            </a:r>
            <a:r>
              <a:rPr lang="en-US" sz="1200" dirty="0">
                <a:latin typeface="Times New Roman" pitchFamily="18" charset="0"/>
                <a:ea typeface="Times New Roman" pitchFamily="18" charset="0"/>
                <a:cs typeface="Times New Roman" pitchFamily="18" charset="0"/>
              </a:rPr>
              <a:t>: An efficient buffer replacement algorithm for</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	flash-based </a:t>
            </a:r>
            <a:r>
              <a:rPr lang="en-US" sz="1200" dirty="0">
                <a:latin typeface="Times New Roman" pitchFamily="18" charset="0"/>
                <a:ea typeface="Times New Roman" pitchFamily="18" charset="0"/>
                <a:cs typeface="Times New Roman" pitchFamily="18" charset="0"/>
              </a:rPr>
              <a:t>databases,” Data </a:t>
            </a:r>
            <a:r>
              <a:rPr lang="en-US" sz="1200" dirty="0" err="1">
                <a:latin typeface="Times New Roman" pitchFamily="18" charset="0"/>
                <a:ea typeface="Times New Roman" pitchFamily="18" charset="0"/>
                <a:cs typeface="Times New Roman" pitchFamily="18" charset="0"/>
              </a:rPr>
              <a:t>Knowl</a:t>
            </a:r>
            <a:r>
              <a:rPr lang="en-US" sz="1200" dirty="0">
                <a:latin typeface="Times New Roman" pitchFamily="18" charset="0"/>
                <a:ea typeface="Times New Roman" pitchFamily="18" charset="0"/>
                <a:cs typeface="Times New Roman" pitchFamily="18" charset="0"/>
              </a:rPr>
              <a:t>. Eng., vol. 72, pp. 83–102, Feb. 2012</a:t>
            </a:r>
            <a:r>
              <a:rPr lang="en-US" sz="1200" dirty="0" smtClean="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13] </a:t>
            </a:r>
            <a:r>
              <a:rPr lang="en-GB" sz="1200" dirty="0">
                <a:latin typeface="Times New Roman" pitchFamily="18" charset="0"/>
                <a:ea typeface="Times New Roman" pitchFamily="18" charset="0"/>
                <a:cs typeface="Times New Roman" pitchFamily="18" charset="0"/>
              </a:rPr>
              <a:t>H. </a:t>
            </a:r>
            <a:r>
              <a:rPr lang="en-GB" sz="1200" dirty="0" err="1">
                <a:latin typeface="Times New Roman" pitchFamily="18" charset="0"/>
                <a:ea typeface="Times New Roman" pitchFamily="18" charset="0"/>
                <a:cs typeface="Times New Roman" pitchFamily="18" charset="0"/>
              </a:rPr>
              <a:t>Paajanen</a:t>
            </a:r>
            <a:r>
              <a:rPr lang="en-GB" sz="1200" dirty="0">
                <a:latin typeface="Times New Roman" pitchFamily="18" charset="0"/>
                <a:ea typeface="Times New Roman" pitchFamily="18" charset="0"/>
                <a:cs typeface="Times New Roman" pitchFamily="18" charset="0"/>
              </a:rPr>
              <a:t>, “Page replacement in operating system memory management,” Master’s</a:t>
            </a:r>
          </a:p>
          <a:p>
            <a:pPr algn="just" eaLnBrk="0" fontAlgn="base" hangingPunct="0">
              <a:spcBef>
                <a:spcPct val="0"/>
              </a:spcBef>
              <a:spcAft>
                <a:spcPct val="0"/>
              </a:spcAft>
              <a:tabLst>
                <a:tab pos="257175" algn="l"/>
              </a:tabLst>
            </a:pPr>
            <a:r>
              <a:rPr lang="en-GB" sz="1200" dirty="0" smtClean="0">
                <a:latin typeface="Times New Roman" pitchFamily="18" charset="0"/>
                <a:ea typeface="Times New Roman" pitchFamily="18" charset="0"/>
                <a:cs typeface="Times New Roman" pitchFamily="18" charset="0"/>
              </a:rPr>
              <a:t>	thesis</a:t>
            </a:r>
            <a:r>
              <a:rPr lang="en-GB" sz="1200" dirty="0">
                <a:latin typeface="Times New Roman" pitchFamily="18" charset="0"/>
                <a:ea typeface="Times New Roman" pitchFamily="18" charset="0"/>
                <a:cs typeface="Times New Roman" pitchFamily="18" charset="0"/>
              </a:rPr>
              <a:t>, Department of Mathematical Information Technology, University of </a:t>
            </a:r>
            <a:r>
              <a:rPr lang="en-GB" sz="1200" dirty="0" err="1">
                <a:latin typeface="Times New Roman" pitchFamily="18" charset="0"/>
                <a:ea typeface="Times New Roman" pitchFamily="18" charset="0"/>
                <a:cs typeface="Times New Roman" pitchFamily="18" charset="0"/>
              </a:rPr>
              <a:t>Jyv¨askyl¨a</a:t>
            </a:r>
            <a:r>
              <a:rPr lang="en-GB" sz="1200" dirty="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GB" sz="1200" dirty="0" smtClean="0">
                <a:latin typeface="Times New Roman" pitchFamily="18" charset="0"/>
                <a:ea typeface="Times New Roman" pitchFamily="18" charset="0"/>
                <a:cs typeface="Times New Roman" pitchFamily="18" charset="0"/>
              </a:rPr>
              <a:t>	</a:t>
            </a:r>
            <a:r>
              <a:rPr lang="en-GB" sz="1200" dirty="0" err="1" smtClean="0">
                <a:latin typeface="Times New Roman" pitchFamily="18" charset="0"/>
                <a:ea typeface="Times New Roman" pitchFamily="18" charset="0"/>
                <a:cs typeface="Times New Roman" pitchFamily="18" charset="0"/>
              </a:rPr>
              <a:t>Jyv¨askyl¨a</a:t>
            </a:r>
            <a:r>
              <a:rPr lang="en-GB" sz="1200" dirty="0">
                <a:latin typeface="Times New Roman" pitchFamily="18" charset="0"/>
                <a:ea typeface="Times New Roman" pitchFamily="18" charset="0"/>
                <a:cs typeface="Times New Roman" pitchFamily="18" charset="0"/>
              </a:rPr>
              <a:t>, Finland, October 2007</a:t>
            </a:r>
            <a:r>
              <a:rPr lang="en-GB" sz="1200" dirty="0" smtClean="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14] B. B. </a:t>
            </a:r>
            <a:r>
              <a:rPr lang="en-US" sz="1200" dirty="0" err="1">
                <a:latin typeface="Times New Roman" pitchFamily="18" charset="0"/>
                <a:ea typeface="Times New Roman" pitchFamily="18" charset="0"/>
                <a:cs typeface="Times New Roman" pitchFamily="18" charset="0"/>
              </a:rPr>
              <a:t>Rawal</a:t>
            </a:r>
            <a:r>
              <a:rPr lang="en-US" sz="1200" dirty="0">
                <a:latin typeface="Times New Roman" pitchFamily="18" charset="0"/>
                <a:ea typeface="Times New Roman" pitchFamily="18" charset="0"/>
                <a:cs typeface="Times New Roman" pitchFamily="18" charset="0"/>
              </a:rPr>
              <a:t>, “</a:t>
            </a:r>
            <a:r>
              <a:rPr lang="en-US" sz="1200" dirty="0" err="1">
                <a:latin typeface="Times New Roman" pitchFamily="18" charset="0"/>
                <a:ea typeface="Times New Roman" pitchFamily="18" charset="0"/>
                <a:cs typeface="Times New Roman" pitchFamily="18" charset="0"/>
              </a:rPr>
              <a:t>Quantitive</a:t>
            </a:r>
            <a:r>
              <a:rPr lang="en-US" sz="1200" dirty="0">
                <a:latin typeface="Times New Roman" pitchFamily="18" charset="0"/>
                <a:ea typeface="Times New Roman" pitchFamily="18" charset="0"/>
                <a:cs typeface="Times New Roman" pitchFamily="18" charset="0"/>
              </a:rPr>
              <a:t> Evaluation of Buffer Replacement Algorithms for Flash Based</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	Systems</a:t>
            </a:r>
            <a:r>
              <a:rPr lang="en-US" sz="1200" dirty="0">
                <a:latin typeface="Times New Roman" pitchFamily="18" charset="0"/>
                <a:ea typeface="Times New Roman" pitchFamily="18" charset="0"/>
                <a:cs typeface="Times New Roman" pitchFamily="18" charset="0"/>
              </a:rPr>
              <a:t>,” Master’s thesis, Central Department of Computer Science and Information</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	Technology</a:t>
            </a:r>
            <a:r>
              <a:rPr lang="en-US" sz="1200" dirty="0">
                <a:latin typeface="Times New Roman" pitchFamily="18" charset="0"/>
                <a:ea typeface="Times New Roman" pitchFamily="18" charset="0"/>
                <a:cs typeface="Times New Roman" pitchFamily="18" charset="0"/>
              </a:rPr>
              <a:t>, </a:t>
            </a:r>
            <a:r>
              <a:rPr lang="en-US" sz="1200" dirty="0" err="1">
                <a:latin typeface="Times New Roman" pitchFamily="18" charset="0"/>
                <a:ea typeface="Times New Roman" pitchFamily="18" charset="0"/>
                <a:cs typeface="Times New Roman" pitchFamily="18" charset="0"/>
              </a:rPr>
              <a:t>Tribhuvan</a:t>
            </a:r>
            <a:r>
              <a:rPr lang="en-US" sz="1200" dirty="0">
                <a:latin typeface="Times New Roman" pitchFamily="18" charset="0"/>
                <a:ea typeface="Times New Roman" pitchFamily="18" charset="0"/>
                <a:cs typeface="Times New Roman" pitchFamily="18" charset="0"/>
              </a:rPr>
              <a:t> University, </a:t>
            </a:r>
            <a:r>
              <a:rPr lang="en-US" sz="1200" dirty="0" err="1">
                <a:latin typeface="Times New Roman" pitchFamily="18" charset="0"/>
                <a:ea typeface="Times New Roman" pitchFamily="18" charset="0"/>
                <a:cs typeface="Times New Roman" pitchFamily="18" charset="0"/>
              </a:rPr>
              <a:t>Kirtipur</a:t>
            </a:r>
            <a:r>
              <a:rPr lang="en-US" sz="1200" dirty="0">
                <a:latin typeface="Times New Roman" pitchFamily="18" charset="0"/>
                <a:ea typeface="Times New Roman" pitchFamily="18" charset="0"/>
                <a:cs typeface="Times New Roman" pitchFamily="18" charset="0"/>
              </a:rPr>
              <a:t>, Kathmandu, Nepal, 2014</a:t>
            </a:r>
            <a:r>
              <a:rPr lang="en-US" sz="1200" dirty="0" smtClean="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15] A. S. </a:t>
            </a:r>
            <a:r>
              <a:rPr lang="en-US" sz="1200" dirty="0" err="1">
                <a:latin typeface="Times New Roman" pitchFamily="18" charset="0"/>
                <a:ea typeface="Times New Roman" pitchFamily="18" charset="0"/>
                <a:cs typeface="Times New Roman" pitchFamily="18" charset="0"/>
              </a:rPr>
              <a:t>Tanenbaum</a:t>
            </a:r>
            <a:r>
              <a:rPr lang="en-US" sz="1200" dirty="0">
                <a:latin typeface="Times New Roman" pitchFamily="18" charset="0"/>
                <a:ea typeface="Times New Roman" pitchFamily="18" charset="0"/>
                <a:cs typeface="Times New Roman" pitchFamily="18" charset="0"/>
              </a:rPr>
              <a:t>, Modern Operating Systems. Upper Saddle River, NJ, USA: Prentice</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	Hall </a:t>
            </a:r>
            <a:r>
              <a:rPr lang="en-US" sz="1200" dirty="0">
                <a:latin typeface="Times New Roman" pitchFamily="18" charset="0"/>
                <a:ea typeface="Times New Roman" pitchFamily="18" charset="0"/>
                <a:cs typeface="Times New Roman" pitchFamily="18" charset="0"/>
              </a:rPr>
              <a:t>Press, 3rd ed., 2007.</a:t>
            </a:r>
          </a:p>
          <a:p>
            <a:pPr algn="just" eaLnBrk="0" fontAlgn="base" hangingPunct="0">
              <a:spcBef>
                <a:spcPct val="0"/>
              </a:spcBef>
              <a:spcAft>
                <a:spcPct val="0"/>
              </a:spcAft>
              <a:tabLst>
                <a:tab pos="257175" algn="l"/>
              </a:tabLst>
            </a:pPr>
            <a:r>
              <a:rPr lang="en-US" sz="1200" dirty="0">
                <a:latin typeface="Times New Roman" pitchFamily="18" charset="0"/>
                <a:ea typeface="Times New Roman" pitchFamily="18" charset="0"/>
                <a:cs typeface="Times New Roman" pitchFamily="18" charset="0"/>
              </a:rPr>
              <a:t>[16] </a:t>
            </a:r>
            <a:r>
              <a:rPr lang="en-GB" sz="1200" dirty="0">
                <a:latin typeface="Times New Roman" pitchFamily="18" charset="0"/>
                <a:ea typeface="Times New Roman" pitchFamily="18" charset="0"/>
                <a:cs typeface="Times New Roman" pitchFamily="18" charset="0"/>
              </a:rPr>
              <a:t>D. Lee, J. Choi, J.-H. Kim, S. H. Noh, S. L. Min, Y. Cho, and C. S. Kim, “On the existence</a:t>
            </a:r>
          </a:p>
          <a:p>
            <a:pPr algn="just" eaLnBrk="0" fontAlgn="base" hangingPunct="0">
              <a:spcBef>
                <a:spcPct val="0"/>
              </a:spcBef>
              <a:spcAft>
                <a:spcPct val="0"/>
              </a:spcAft>
              <a:tabLst>
                <a:tab pos="257175" algn="l"/>
              </a:tabLst>
            </a:pPr>
            <a:r>
              <a:rPr lang="en-GB" sz="1200" dirty="0" smtClean="0">
                <a:latin typeface="Times New Roman" pitchFamily="18" charset="0"/>
                <a:ea typeface="Times New Roman" pitchFamily="18" charset="0"/>
                <a:cs typeface="Times New Roman" pitchFamily="18" charset="0"/>
              </a:rPr>
              <a:t>	of </a:t>
            </a:r>
            <a:r>
              <a:rPr lang="en-GB" sz="1200" dirty="0">
                <a:latin typeface="Times New Roman" pitchFamily="18" charset="0"/>
                <a:ea typeface="Times New Roman" pitchFamily="18" charset="0"/>
                <a:cs typeface="Times New Roman" pitchFamily="18" charset="0"/>
              </a:rPr>
              <a:t>a spectrum of policies that subsumes the least recently used (</a:t>
            </a:r>
            <a:r>
              <a:rPr lang="en-GB" sz="1200" dirty="0" err="1">
                <a:latin typeface="Times New Roman" pitchFamily="18" charset="0"/>
                <a:ea typeface="Times New Roman" pitchFamily="18" charset="0"/>
                <a:cs typeface="Times New Roman" pitchFamily="18" charset="0"/>
              </a:rPr>
              <a:t>lru</a:t>
            </a:r>
            <a:r>
              <a:rPr lang="en-GB" sz="1200" dirty="0">
                <a:latin typeface="Times New Roman" pitchFamily="18" charset="0"/>
                <a:ea typeface="Times New Roman" pitchFamily="18" charset="0"/>
                <a:cs typeface="Times New Roman" pitchFamily="18" charset="0"/>
              </a:rPr>
              <a:t>) and least frequently</a:t>
            </a:r>
          </a:p>
          <a:p>
            <a:pPr algn="just" eaLnBrk="0" fontAlgn="base" hangingPunct="0">
              <a:spcBef>
                <a:spcPct val="0"/>
              </a:spcBef>
              <a:spcAft>
                <a:spcPct val="0"/>
              </a:spcAft>
              <a:tabLst>
                <a:tab pos="257175" algn="l"/>
              </a:tabLst>
            </a:pPr>
            <a:r>
              <a:rPr lang="en-GB" sz="1200" dirty="0" smtClean="0">
                <a:latin typeface="Times New Roman" pitchFamily="18" charset="0"/>
                <a:ea typeface="Times New Roman" pitchFamily="18" charset="0"/>
                <a:cs typeface="Times New Roman" pitchFamily="18" charset="0"/>
              </a:rPr>
              <a:t>	used </a:t>
            </a:r>
            <a:r>
              <a:rPr lang="en-GB" sz="1200" dirty="0">
                <a:latin typeface="Times New Roman" pitchFamily="18" charset="0"/>
                <a:ea typeface="Times New Roman" pitchFamily="18" charset="0"/>
                <a:cs typeface="Times New Roman" pitchFamily="18" charset="0"/>
              </a:rPr>
              <a:t>(</a:t>
            </a:r>
            <a:r>
              <a:rPr lang="en-GB" sz="1200" dirty="0" err="1">
                <a:latin typeface="Times New Roman" pitchFamily="18" charset="0"/>
                <a:ea typeface="Times New Roman" pitchFamily="18" charset="0"/>
                <a:cs typeface="Times New Roman" pitchFamily="18" charset="0"/>
              </a:rPr>
              <a:t>lfu</a:t>
            </a:r>
            <a:r>
              <a:rPr lang="en-GB" sz="1200" dirty="0">
                <a:latin typeface="Times New Roman" pitchFamily="18" charset="0"/>
                <a:ea typeface="Times New Roman" pitchFamily="18" charset="0"/>
                <a:cs typeface="Times New Roman" pitchFamily="18" charset="0"/>
              </a:rPr>
              <a:t>) policies,” SIGMETRICS Perform. </a:t>
            </a:r>
            <a:r>
              <a:rPr lang="en-GB" sz="1200" dirty="0" err="1">
                <a:latin typeface="Times New Roman" pitchFamily="18" charset="0"/>
                <a:ea typeface="Times New Roman" pitchFamily="18" charset="0"/>
                <a:cs typeface="Times New Roman" pitchFamily="18" charset="0"/>
              </a:rPr>
              <a:t>Eval</a:t>
            </a:r>
            <a:r>
              <a:rPr lang="en-GB" sz="1200" dirty="0">
                <a:latin typeface="Times New Roman" pitchFamily="18" charset="0"/>
                <a:ea typeface="Times New Roman" pitchFamily="18" charset="0"/>
                <a:cs typeface="Times New Roman" pitchFamily="18" charset="0"/>
              </a:rPr>
              <a:t>. Rev., vol. 27, pp. 134–143, May 1999</a:t>
            </a:r>
            <a:r>
              <a:rPr lang="en-GB" sz="1200" dirty="0" smtClean="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17] Y. </a:t>
            </a:r>
            <a:r>
              <a:rPr lang="en-US" sz="1200" dirty="0" err="1">
                <a:latin typeface="Times New Roman" pitchFamily="18" charset="0"/>
                <a:ea typeface="Times New Roman" pitchFamily="18" charset="0"/>
                <a:cs typeface="Times New Roman" pitchFamily="18" charset="0"/>
              </a:rPr>
              <a:t>Smaragdakis</a:t>
            </a:r>
            <a:r>
              <a:rPr lang="en-US" sz="1200" dirty="0">
                <a:latin typeface="Times New Roman" pitchFamily="18" charset="0"/>
                <a:ea typeface="Times New Roman" pitchFamily="18" charset="0"/>
                <a:cs typeface="Times New Roman" pitchFamily="18" charset="0"/>
              </a:rPr>
              <a:t>, S. Kaplan, and P. Wilson, “</a:t>
            </a:r>
            <a:r>
              <a:rPr lang="en-US" sz="1200" dirty="0" err="1">
                <a:latin typeface="Times New Roman" pitchFamily="18" charset="0"/>
                <a:ea typeface="Times New Roman" pitchFamily="18" charset="0"/>
                <a:cs typeface="Times New Roman" pitchFamily="18" charset="0"/>
              </a:rPr>
              <a:t>Eelru</a:t>
            </a:r>
            <a:r>
              <a:rPr lang="en-US" sz="1200" dirty="0">
                <a:latin typeface="Times New Roman" pitchFamily="18" charset="0"/>
                <a:ea typeface="Times New Roman" pitchFamily="18" charset="0"/>
                <a:cs typeface="Times New Roman" pitchFamily="18" charset="0"/>
              </a:rPr>
              <a:t>: Simple and effective adaptive page</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	replacement</a:t>
            </a:r>
            <a:r>
              <a:rPr lang="en-US" sz="1200" dirty="0">
                <a:latin typeface="Times New Roman" pitchFamily="18" charset="0"/>
                <a:ea typeface="Times New Roman" pitchFamily="18" charset="0"/>
                <a:cs typeface="Times New Roman" pitchFamily="18" charset="0"/>
              </a:rPr>
              <a:t>,” SIGMETRICS Perform. </a:t>
            </a:r>
            <a:r>
              <a:rPr lang="en-US" sz="1200" dirty="0" err="1">
                <a:latin typeface="Times New Roman" pitchFamily="18" charset="0"/>
                <a:ea typeface="Times New Roman" pitchFamily="18" charset="0"/>
                <a:cs typeface="Times New Roman" pitchFamily="18" charset="0"/>
              </a:rPr>
              <a:t>Eval</a:t>
            </a:r>
            <a:r>
              <a:rPr lang="en-US" sz="1200" dirty="0">
                <a:latin typeface="Times New Roman" pitchFamily="18" charset="0"/>
                <a:ea typeface="Times New Roman" pitchFamily="18" charset="0"/>
                <a:cs typeface="Times New Roman" pitchFamily="18" charset="0"/>
              </a:rPr>
              <a:t>. Rev., vol. 27, pp. 122–133, May 1999</a:t>
            </a:r>
            <a:r>
              <a:rPr lang="en-US" sz="1200" dirty="0" smtClean="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18] </a:t>
            </a:r>
            <a:r>
              <a:rPr lang="en-GB" sz="1200" dirty="0">
                <a:latin typeface="Times New Roman" pitchFamily="18" charset="0"/>
                <a:ea typeface="Times New Roman" pitchFamily="18" charset="0"/>
                <a:cs typeface="Times New Roman" pitchFamily="18" charset="0"/>
              </a:rPr>
              <a:t>D. Lee, J. Choi, J. </a:t>
            </a:r>
            <a:r>
              <a:rPr lang="en-GB" sz="1200" dirty="0" err="1">
                <a:latin typeface="Times New Roman" pitchFamily="18" charset="0"/>
                <a:ea typeface="Times New Roman" pitchFamily="18" charset="0"/>
                <a:cs typeface="Times New Roman" pitchFamily="18" charset="0"/>
              </a:rPr>
              <a:t>hun</a:t>
            </a:r>
            <a:r>
              <a:rPr lang="en-GB" sz="1200" dirty="0">
                <a:latin typeface="Times New Roman" pitchFamily="18" charset="0"/>
                <a:ea typeface="Times New Roman" pitchFamily="18" charset="0"/>
                <a:cs typeface="Times New Roman" pitchFamily="18" charset="0"/>
              </a:rPr>
              <a:t> Kim, S. H. Noh, S. L. Min, Y. Cho, and C. S. Kim, “</a:t>
            </a:r>
            <a:r>
              <a:rPr lang="en-GB" sz="1200" dirty="0" err="1">
                <a:latin typeface="Times New Roman" pitchFamily="18" charset="0"/>
                <a:ea typeface="Times New Roman" pitchFamily="18" charset="0"/>
                <a:cs typeface="Times New Roman" pitchFamily="18" charset="0"/>
              </a:rPr>
              <a:t>Lrfu</a:t>
            </a:r>
            <a:r>
              <a:rPr lang="en-GB" sz="1200" dirty="0">
                <a:latin typeface="Times New Roman" pitchFamily="18" charset="0"/>
                <a:ea typeface="Times New Roman" pitchFamily="18" charset="0"/>
                <a:cs typeface="Times New Roman" pitchFamily="18" charset="0"/>
              </a:rPr>
              <a:t> (least</a:t>
            </a:r>
          </a:p>
          <a:p>
            <a:pPr algn="just" eaLnBrk="0" fontAlgn="base" hangingPunct="0">
              <a:spcBef>
                <a:spcPct val="0"/>
              </a:spcBef>
              <a:spcAft>
                <a:spcPct val="0"/>
              </a:spcAft>
              <a:tabLst>
                <a:tab pos="257175" algn="l"/>
              </a:tabLst>
            </a:pPr>
            <a:r>
              <a:rPr lang="en-GB" sz="1200" dirty="0" smtClean="0">
                <a:latin typeface="Times New Roman" pitchFamily="18" charset="0"/>
                <a:ea typeface="Times New Roman" pitchFamily="18" charset="0"/>
                <a:cs typeface="Times New Roman" pitchFamily="18" charset="0"/>
              </a:rPr>
              <a:t>	recently/frequently </a:t>
            </a:r>
            <a:r>
              <a:rPr lang="en-GB" sz="1200" dirty="0">
                <a:latin typeface="Times New Roman" pitchFamily="18" charset="0"/>
                <a:ea typeface="Times New Roman" pitchFamily="18" charset="0"/>
                <a:cs typeface="Times New Roman" pitchFamily="18" charset="0"/>
              </a:rPr>
              <a:t>used) replacement policy: A spectrum of block replacement policies,”</a:t>
            </a:r>
          </a:p>
          <a:p>
            <a:pPr algn="just" eaLnBrk="0" fontAlgn="base" hangingPunct="0">
              <a:spcBef>
                <a:spcPct val="0"/>
              </a:spcBef>
              <a:spcAft>
                <a:spcPct val="0"/>
              </a:spcAft>
              <a:tabLst>
                <a:tab pos="257175" algn="l"/>
              </a:tabLst>
            </a:pPr>
            <a:r>
              <a:rPr lang="en-GB" sz="1200" dirty="0" smtClean="0">
                <a:latin typeface="Times New Roman" pitchFamily="18" charset="0"/>
                <a:ea typeface="Times New Roman" pitchFamily="18" charset="0"/>
                <a:cs typeface="Times New Roman" pitchFamily="18" charset="0"/>
              </a:rPr>
              <a:t>	1996.</a:t>
            </a:r>
          </a:p>
          <a:p>
            <a:pPr algn="just" eaLnBrk="0" fontAlgn="base" hangingPunct="0">
              <a:spcBef>
                <a:spcPct val="0"/>
              </a:spcBef>
              <a:spcAft>
                <a:spcPct val="0"/>
              </a:spcAft>
              <a:tabLst>
                <a:tab pos="257175" algn="l"/>
              </a:tabLst>
            </a:pPr>
            <a:r>
              <a:rPr lang="en-US" sz="1200" dirty="0" smtClean="0">
                <a:latin typeface="Times New Roman" pitchFamily="18" charset="0"/>
                <a:cs typeface="Times New Roman" pitchFamily="18" charset="0"/>
              </a:rPr>
              <a:t>[</a:t>
            </a:r>
            <a:r>
              <a:rPr lang="en-US" sz="1200" dirty="0">
                <a:latin typeface="Times New Roman" pitchFamily="18" charset="0"/>
                <a:cs typeface="Times New Roman" pitchFamily="18" charset="0"/>
              </a:rPr>
              <a:t>19] G. P. Joshi, “Calculation Of Control Parameter  That Results Into Optimal Performance</a:t>
            </a:r>
          </a:p>
          <a:p>
            <a:pPr algn="just" eaLnBrk="0" fontAlgn="base" hangingPunct="0">
              <a:spcBef>
                <a:spcPct val="0"/>
              </a:spcBef>
              <a:spcAft>
                <a:spcPct val="0"/>
              </a:spcAft>
              <a:tabLst>
                <a:tab pos="257175" algn="l"/>
              </a:tabLst>
            </a:pPr>
            <a:r>
              <a:rPr lang="en-US" sz="1200" dirty="0" smtClean="0">
                <a:latin typeface="Times New Roman" pitchFamily="18" charset="0"/>
                <a:cs typeface="Times New Roman" pitchFamily="18" charset="0"/>
              </a:rPr>
              <a:t>	In </a:t>
            </a:r>
            <a:r>
              <a:rPr lang="en-US" sz="1200" dirty="0">
                <a:latin typeface="Times New Roman" pitchFamily="18" charset="0"/>
                <a:cs typeface="Times New Roman" pitchFamily="18" charset="0"/>
              </a:rPr>
              <a:t>Terms Of Page Fault Rate In The Algorithm Least Recently Frequently Used(LRFU)</a:t>
            </a:r>
          </a:p>
          <a:p>
            <a:pPr algn="just" eaLnBrk="0" fontAlgn="base" hangingPunct="0">
              <a:spcBef>
                <a:spcPct val="0"/>
              </a:spcBef>
              <a:spcAft>
                <a:spcPct val="0"/>
              </a:spcAft>
              <a:tabLst>
                <a:tab pos="257175" algn="l"/>
              </a:tabLst>
            </a:pPr>
            <a:r>
              <a:rPr lang="en-US" sz="1200" dirty="0" smtClean="0">
                <a:latin typeface="Times New Roman" pitchFamily="18" charset="0"/>
                <a:cs typeface="Times New Roman" pitchFamily="18" charset="0"/>
              </a:rPr>
              <a:t>	For </a:t>
            </a:r>
            <a:r>
              <a:rPr lang="en-US" sz="1200" dirty="0">
                <a:latin typeface="Times New Roman" pitchFamily="18" charset="0"/>
                <a:cs typeface="Times New Roman" pitchFamily="18" charset="0"/>
              </a:rPr>
              <a:t>Page Replacement,” Master’s thesis, Central Department of Computer Science and</a:t>
            </a:r>
          </a:p>
          <a:p>
            <a:pPr algn="just" eaLnBrk="0" fontAlgn="base" hangingPunct="0">
              <a:spcBef>
                <a:spcPct val="0"/>
              </a:spcBef>
              <a:spcAft>
                <a:spcPct val="0"/>
              </a:spcAft>
              <a:tabLst>
                <a:tab pos="257175" algn="l"/>
              </a:tabLst>
            </a:pPr>
            <a:r>
              <a:rPr lang="en-US" sz="1200" dirty="0" smtClean="0">
                <a:latin typeface="Times New Roman" pitchFamily="18" charset="0"/>
                <a:cs typeface="Times New Roman" pitchFamily="18" charset="0"/>
              </a:rPr>
              <a:t>	Information </a:t>
            </a:r>
            <a:r>
              <a:rPr lang="en-US" sz="1200" dirty="0">
                <a:latin typeface="Times New Roman" pitchFamily="18" charset="0"/>
                <a:cs typeface="Times New Roman" pitchFamily="18" charset="0"/>
              </a:rPr>
              <a:t>Technology, </a:t>
            </a:r>
            <a:r>
              <a:rPr lang="en-US" sz="1200" dirty="0" err="1">
                <a:latin typeface="Times New Roman" pitchFamily="18" charset="0"/>
                <a:cs typeface="Times New Roman" pitchFamily="18" charset="0"/>
              </a:rPr>
              <a:t>Tribhuvan</a:t>
            </a:r>
            <a:r>
              <a:rPr lang="en-US" sz="1200" dirty="0">
                <a:latin typeface="Times New Roman" pitchFamily="18" charset="0"/>
                <a:cs typeface="Times New Roman" pitchFamily="18" charset="0"/>
              </a:rPr>
              <a:t> University, </a:t>
            </a:r>
            <a:r>
              <a:rPr lang="en-US" sz="1200" dirty="0" err="1">
                <a:latin typeface="Times New Roman" pitchFamily="18" charset="0"/>
                <a:cs typeface="Times New Roman" pitchFamily="18" charset="0"/>
              </a:rPr>
              <a:t>Kirtipur</a:t>
            </a:r>
            <a:r>
              <a:rPr lang="en-US" sz="1200" dirty="0">
                <a:latin typeface="Times New Roman" pitchFamily="18" charset="0"/>
                <a:cs typeface="Times New Roman" pitchFamily="18" charset="0"/>
              </a:rPr>
              <a:t>, Kathmandu, Nepal, 2007</a:t>
            </a:r>
            <a:r>
              <a:rPr lang="en-US" sz="1200" dirty="0" smtClean="0">
                <a:latin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smtClean="0">
                <a:latin typeface="Times New Roman" pitchFamily="18" charset="0"/>
                <a:cs typeface="Times New Roman" pitchFamily="18" charset="0"/>
              </a:rPr>
              <a:t>[</a:t>
            </a:r>
            <a:r>
              <a:rPr lang="en-US" sz="1200" dirty="0">
                <a:latin typeface="Times New Roman" pitchFamily="18" charset="0"/>
                <a:cs typeface="Times New Roman" pitchFamily="18" charset="0"/>
              </a:rPr>
              <a:t>20] E. J. O’Neil, P. E. O’Neil, and G. </a:t>
            </a:r>
            <a:r>
              <a:rPr lang="en-US" sz="1200" dirty="0" err="1">
                <a:latin typeface="Times New Roman" pitchFamily="18" charset="0"/>
                <a:cs typeface="Times New Roman" pitchFamily="18" charset="0"/>
              </a:rPr>
              <a:t>Weikum</a:t>
            </a:r>
            <a:r>
              <a:rPr lang="en-US" sz="1200" dirty="0">
                <a:latin typeface="Times New Roman" pitchFamily="18" charset="0"/>
                <a:cs typeface="Times New Roman" pitchFamily="18" charset="0"/>
              </a:rPr>
              <a:t>, “The </a:t>
            </a:r>
            <a:r>
              <a:rPr lang="en-US" sz="1200" dirty="0" err="1">
                <a:latin typeface="Times New Roman" pitchFamily="18" charset="0"/>
                <a:cs typeface="Times New Roman" pitchFamily="18" charset="0"/>
              </a:rPr>
              <a:t>lru</a:t>
            </a:r>
            <a:r>
              <a:rPr lang="en-US" sz="1200" dirty="0">
                <a:latin typeface="Times New Roman" pitchFamily="18" charset="0"/>
                <a:cs typeface="Times New Roman" pitchFamily="18" charset="0"/>
              </a:rPr>
              <a:t>-k page replacement algorithm for</a:t>
            </a:r>
          </a:p>
          <a:p>
            <a:pPr algn="just" eaLnBrk="0" fontAlgn="base" hangingPunct="0">
              <a:spcBef>
                <a:spcPct val="0"/>
              </a:spcBef>
              <a:spcAft>
                <a:spcPct val="0"/>
              </a:spcAft>
              <a:tabLst>
                <a:tab pos="257175" algn="l"/>
              </a:tabLst>
            </a:pPr>
            <a:r>
              <a:rPr lang="en-US" sz="1200" dirty="0" smtClean="0">
                <a:latin typeface="Times New Roman" pitchFamily="18" charset="0"/>
                <a:cs typeface="Times New Roman" pitchFamily="18" charset="0"/>
              </a:rPr>
              <a:t>	database </a:t>
            </a:r>
            <a:r>
              <a:rPr lang="en-US" sz="1200" dirty="0">
                <a:latin typeface="Times New Roman" pitchFamily="18" charset="0"/>
                <a:cs typeface="Times New Roman" pitchFamily="18" charset="0"/>
              </a:rPr>
              <a:t>disk buffering,” SIGMOD Rec., vol. 22, pp. 297–306, June 1993.</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14888349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750" y="1461408"/>
            <a:ext cx="6172200" cy="4154984"/>
          </a:xfrm>
          <a:prstGeom prst="rect">
            <a:avLst/>
          </a:prstGeom>
        </p:spPr>
        <p:txBody>
          <a:bodyPr wrap="square">
            <a:spAutoFit/>
          </a:bodyPr>
          <a:lstStyle/>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[21</a:t>
            </a:r>
            <a:r>
              <a:rPr lang="en-US" sz="1200" dirty="0">
                <a:latin typeface="Times New Roman" pitchFamily="18" charset="0"/>
                <a:ea typeface="Times New Roman" pitchFamily="18" charset="0"/>
                <a:cs typeface="Times New Roman" pitchFamily="18" charset="0"/>
              </a:rPr>
              <a:t>] T. Johnson and D. </a:t>
            </a:r>
            <a:r>
              <a:rPr lang="en-US" sz="1200" dirty="0" err="1">
                <a:latin typeface="Times New Roman" pitchFamily="18" charset="0"/>
                <a:ea typeface="Times New Roman" pitchFamily="18" charset="0"/>
                <a:cs typeface="Times New Roman" pitchFamily="18" charset="0"/>
              </a:rPr>
              <a:t>Shasha</a:t>
            </a:r>
            <a:r>
              <a:rPr lang="en-US" sz="1200" dirty="0">
                <a:latin typeface="Times New Roman" pitchFamily="18" charset="0"/>
                <a:ea typeface="Times New Roman" pitchFamily="18" charset="0"/>
                <a:cs typeface="Times New Roman" pitchFamily="18" charset="0"/>
              </a:rPr>
              <a:t>, “2q: A low overhead high performance buffer management </a:t>
            </a:r>
            <a:r>
              <a:rPr lang="en-US" sz="1200" dirty="0" smtClean="0">
                <a:latin typeface="Times New Roman" pitchFamily="18" charset="0"/>
                <a:ea typeface="Times New Roman" pitchFamily="18" charset="0"/>
                <a:cs typeface="Times New Roman" pitchFamily="18" charset="0"/>
              </a:rPr>
              <a:t>	replacement algorithm</a:t>
            </a:r>
            <a:r>
              <a:rPr lang="en-US" sz="1200" dirty="0">
                <a:latin typeface="Times New Roman" pitchFamily="18" charset="0"/>
                <a:ea typeface="Times New Roman" pitchFamily="18" charset="0"/>
                <a:cs typeface="Times New Roman" pitchFamily="18" charset="0"/>
              </a:rPr>
              <a:t>,” in Proceedings of the 20th International Conference on Very Large</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	Data </a:t>
            </a:r>
            <a:r>
              <a:rPr lang="en-US" sz="1200" dirty="0">
                <a:latin typeface="Times New Roman" pitchFamily="18" charset="0"/>
                <a:ea typeface="Times New Roman" pitchFamily="18" charset="0"/>
                <a:cs typeface="Times New Roman" pitchFamily="18" charset="0"/>
              </a:rPr>
              <a:t>Bases, VLDB ’94, (San Francisco, CA, USA), pp. 439–450, Morgan </a:t>
            </a:r>
            <a:r>
              <a:rPr lang="en-US" sz="1200" dirty="0" smtClean="0">
                <a:latin typeface="Times New Roman" pitchFamily="18" charset="0"/>
                <a:ea typeface="Times New Roman" pitchFamily="18" charset="0"/>
                <a:cs typeface="Times New Roman" pitchFamily="18" charset="0"/>
              </a:rPr>
              <a:t>Kaufmann 	Publishers </a:t>
            </a:r>
            <a:r>
              <a:rPr lang="en-US" sz="1200" dirty="0">
                <a:latin typeface="Times New Roman" pitchFamily="18" charset="0"/>
                <a:ea typeface="Times New Roman" pitchFamily="18" charset="0"/>
                <a:cs typeface="Times New Roman" pitchFamily="18" charset="0"/>
              </a:rPr>
              <a:t>Inc., 1994</a:t>
            </a:r>
            <a:r>
              <a:rPr lang="en-US" sz="1200" dirty="0" smtClean="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2</a:t>
            </a:r>
            <a:r>
              <a:rPr lang="en-US" sz="1200" dirty="0" smtClean="0">
                <a:latin typeface="Times New Roman" pitchFamily="18" charset="0"/>
                <a:ea typeface="Times New Roman" pitchFamily="18" charset="0"/>
                <a:cs typeface="Times New Roman" pitchFamily="18" charset="0"/>
              </a:rPr>
              <a:t>2</a:t>
            </a:r>
            <a:r>
              <a:rPr lang="en-US" sz="1200" dirty="0">
                <a:latin typeface="Times New Roman" pitchFamily="18" charset="0"/>
                <a:ea typeface="Times New Roman" pitchFamily="18" charset="0"/>
                <a:cs typeface="Times New Roman" pitchFamily="18" charset="0"/>
              </a:rPr>
              <a:t>] </a:t>
            </a:r>
            <a:r>
              <a:rPr lang="en-GB" sz="1200" dirty="0">
                <a:latin typeface="Times New Roman" pitchFamily="18" charset="0"/>
                <a:ea typeface="Times New Roman" pitchFamily="18" charset="0"/>
                <a:cs typeface="Times New Roman" pitchFamily="18" charset="0"/>
              </a:rPr>
              <a:t>F. </a:t>
            </a:r>
            <a:r>
              <a:rPr lang="en-GB" sz="1200" dirty="0" err="1">
                <a:latin typeface="Times New Roman" pitchFamily="18" charset="0"/>
                <a:ea typeface="Times New Roman" pitchFamily="18" charset="0"/>
                <a:cs typeface="Times New Roman" pitchFamily="18" charset="0"/>
              </a:rPr>
              <a:t>Corbat´o</a:t>
            </a:r>
            <a:r>
              <a:rPr lang="en-GB" sz="1200" dirty="0">
                <a:latin typeface="Times New Roman" pitchFamily="18" charset="0"/>
                <a:ea typeface="Times New Roman" pitchFamily="18" charset="0"/>
                <a:cs typeface="Times New Roman" pitchFamily="18" charset="0"/>
              </a:rPr>
              <a:t>, “Festschrift: In </a:t>
            </a:r>
            <a:r>
              <a:rPr lang="en-GB" sz="1200" dirty="0" err="1">
                <a:latin typeface="Times New Roman" pitchFamily="18" charset="0"/>
                <a:ea typeface="Times New Roman" pitchFamily="18" charset="0"/>
                <a:cs typeface="Times New Roman" pitchFamily="18" charset="0"/>
              </a:rPr>
              <a:t>honor</a:t>
            </a:r>
            <a:r>
              <a:rPr lang="en-GB" sz="1200" dirty="0">
                <a:latin typeface="Times New Roman" pitchFamily="18" charset="0"/>
                <a:ea typeface="Times New Roman" pitchFamily="18" charset="0"/>
                <a:cs typeface="Times New Roman" pitchFamily="18" charset="0"/>
              </a:rPr>
              <a:t> of pm </a:t>
            </a:r>
            <a:r>
              <a:rPr lang="en-GB" sz="1200" dirty="0" err="1">
                <a:latin typeface="Times New Roman" pitchFamily="18" charset="0"/>
                <a:ea typeface="Times New Roman" pitchFamily="18" charset="0"/>
                <a:cs typeface="Times New Roman" pitchFamily="18" charset="0"/>
              </a:rPr>
              <a:t>morse</a:t>
            </a:r>
            <a:r>
              <a:rPr lang="en-GB" sz="1200" dirty="0">
                <a:latin typeface="Times New Roman" pitchFamily="18" charset="0"/>
                <a:ea typeface="Times New Roman" pitchFamily="18" charset="0"/>
                <a:cs typeface="Times New Roman" pitchFamily="18" charset="0"/>
              </a:rPr>
              <a:t>, chapter a paging experiment with </a:t>
            </a:r>
            <a:r>
              <a:rPr lang="en-GB" sz="1200" dirty="0" smtClean="0">
                <a:latin typeface="Times New Roman" pitchFamily="18" charset="0"/>
                <a:ea typeface="Times New Roman" pitchFamily="18" charset="0"/>
                <a:cs typeface="Times New Roman" pitchFamily="18" charset="0"/>
              </a:rPr>
              <a:t>the 	</a:t>
            </a:r>
            <a:r>
              <a:rPr lang="en-GB" sz="1200" dirty="0" err="1" smtClean="0">
                <a:latin typeface="Times New Roman" pitchFamily="18" charset="0"/>
                <a:ea typeface="Times New Roman" pitchFamily="18" charset="0"/>
                <a:cs typeface="Times New Roman" pitchFamily="18" charset="0"/>
              </a:rPr>
              <a:t>multics</a:t>
            </a:r>
            <a:r>
              <a:rPr lang="en-GB" sz="1200" dirty="0" smtClean="0">
                <a:latin typeface="Times New Roman" pitchFamily="18" charset="0"/>
                <a:ea typeface="Times New Roman" pitchFamily="18" charset="0"/>
                <a:cs typeface="Times New Roman" pitchFamily="18" charset="0"/>
              </a:rPr>
              <a:t> </a:t>
            </a:r>
            <a:r>
              <a:rPr lang="en-GB" sz="1200" dirty="0">
                <a:latin typeface="Times New Roman" pitchFamily="18" charset="0"/>
                <a:ea typeface="Times New Roman" pitchFamily="18" charset="0"/>
                <a:cs typeface="Times New Roman" pitchFamily="18" charset="0"/>
              </a:rPr>
              <a:t>system, pages 217–228,” 1969</a:t>
            </a:r>
            <a:r>
              <a:rPr lang="en-GB" sz="1200" dirty="0" smtClean="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2</a:t>
            </a:r>
            <a:r>
              <a:rPr lang="en-US" sz="1200" dirty="0" smtClean="0">
                <a:latin typeface="Times New Roman" pitchFamily="18" charset="0"/>
                <a:ea typeface="Times New Roman" pitchFamily="18" charset="0"/>
                <a:cs typeface="Times New Roman" pitchFamily="18" charset="0"/>
              </a:rPr>
              <a:t>3</a:t>
            </a:r>
            <a:r>
              <a:rPr lang="en-US" sz="1200" dirty="0">
                <a:latin typeface="Times New Roman" pitchFamily="18" charset="0"/>
                <a:ea typeface="Times New Roman" pitchFamily="18" charset="0"/>
                <a:cs typeface="Times New Roman" pitchFamily="18" charset="0"/>
              </a:rPr>
              <a:t>] </a:t>
            </a:r>
            <a:r>
              <a:rPr lang="en-GB" sz="1200" dirty="0">
                <a:latin typeface="Times New Roman" pitchFamily="18" charset="0"/>
                <a:ea typeface="Times New Roman" pitchFamily="18" charset="0"/>
                <a:cs typeface="Times New Roman" pitchFamily="18" charset="0"/>
              </a:rPr>
              <a:t>S. Jiang, F. Chen, and X. Zhang, “Clock-pro: An effective improvement of the </a:t>
            </a:r>
            <a:r>
              <a:rPr lang="en-GB" sz="1200" dirty="0" smtClean="0">
                <a:latin typeface="Times New Roman" pitchFamily="18" charset="0"/>
                <a:ea typeface="Times New Roman" pitchFamily="18" charset="0"/>
                <a:cs typeface="Times New Roman" pitchFamily="18" charset="0"/>
              </a:rPr>
              <a:t>clock 	replacement</a:t>
            </a:r>
            <a:r>
              <a:rPr lang="en-GB" sz="1200" dirty="0">
                <a:latin typeface="Times New Roman" pitchFamily="18" charset="0"/>
                <a:ea typeface="Times New Roman" pitchFamily="18" charset="0"/>
                <a:cs typeface="Times New Roman" pitchFamily="18" charset="0"/>
              </a:rPr>
              <a:t>,” in Proceedings of the Annual Conference on USENIX Annual </a:t>
            </a:r>
            <a:r>
              <a:rPr lang="en-GB" sz="1200" dirty="0" smtClean="0">
                <a:latin typeface="Times New Roman" pitchFamily="18" charset="0"/>
                <a:ea typeface="Times New Roman" pitchFamily="18" charset="0"/>
                <a:cs typeface="Times New Roman" pitchFamily="18" charset="0"/>
              </a:rPr>
              <a:t>Technical 	Conference</a:t>
            </a:r>
            <a:r>
              <a:rPr lang="en-GB" sz="1200" dirty="0">
                <a:latin typeface="Times New Roman" pitchFamily="18" charset="0"/>
                <a:ea typeface="Times New Roman" pitchFamily="18" charset="0"/>
                <a:cs typeface="Times New Roman" pitchFamily="18" charset="0"/>
              </a:rPr>
              <a:t>, ATEC ’05, (Berkeley, CA, USA), pp. 323–336, USENIX Association, </a:t>
            </a:r>
            <a:r>
              <a:rPr lang="en-GB" sz="1200" dirty="0" smtClean="0">
                <a:latin typeface="Times New Roman" pitchFamily="18" charset="0"/>
                <a:ea typeface="Times New Roman" pitchFamily="18" charset="0"/>
                <a:cs typeface="Times New Roman" pitchFamily="18" charset="0"/>
              </a:rPr>
              <a:t>April 	2005.</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2</a:t>
            </a:r>
            <a:r>
              <a:rPr lang="en-US" sz="1200" dirty="0" smtClean="0">
                <a:latin typeface="Times New Roman" pitchFamily="18" charset="0"/>
                <a:ea typeface="Times New Roman" pitchFamily="18" charset="0"/>
                <a:cs typeface="Times New Roman" pitchFamily="18" charset="0"/>
              </a:rPr>
              <a:t>4</a:t>
            </a:r>
            <a:r>
              <a:rPr lang="en-US" sz="1200" dirty="0">
                <a:latin typeface="Times New Roman" pitchFamily="18" charset="0"/>
                <a:ea typeface="Times New Roman" pitchFamily="18" charset="0"/>
                <a:cs typeface="Times New Roman" pitchFamily="18" charset="0"/>
              </a:rPr>
              <a:t>] S. Bansal and D. S. </a:t>
            </a:r>
            <a:r>
              <a:rPr lang="en-US" sz="1200" dirty="0" err="1">
                <a:latin typeface="Times New Roman" pitchFamily="18" charset="0"/>
                <a:ea typeface="Times New Roman" pitchFamily="18" charset="0"/>
                <a:cs typeface="Times New Roman" pitchFamily="18" charset="0"/>
              </a:rPr>
              <a:t>Modha</a:t>
            </a:r>
            <a:r>
              <a:rPr lang="en-US" sz="1200" dirty="0">
                <a:latin typeface="Times New Roman" pitchFamily="18" charset="0"/>
                <a:ea typeface="Times New Roman" pitchFamily="18" charset="0"/>
                <a:cs typeface="Times New Roman" pitchFamily="18" charset="0"/>
              </a:rPr>
              <a:t>, “Car: Clock with adaptive replacement,” in Proceedings </a:t>
            </a:r>
            <a:r>
              <a:rPr lang="en-US" sz="1200" dirty="0" smtClean="0">
                <a:latin typeface="Times New Roman" pitchFamily="18" charset="0"/>
                <a:ea typeface="Times New Roman" pitchFamily="18" charset="0"/>
                <a:cs typeface="Times New Roman" pitchFamily="18" charset="0"/>
              </a:rPr>
              <a:t>of the 	3rd </a:t>
            </a:r>
            <a:r>
              <a:rPr lang="en-US" sz="1200" dirty="0">
                <a:latin typeface="Times New Roman" pitchFamily="18" charset="0"/>
                <a:ea typeface="Times New Roman" pitchFamily="18" charset="0"/>
                <a:cs typeface="Times New Roman" pitchFamily="18" charset="0"/>
              </a:rPr>
              <a:t>USENIX Conference on File and Storage Technologies, FAST ’04, (Berkeley, </a:t>
            </a:r>
            <a:r>
              <a:rPr lang="en-US" sz="1200" dirty="0" smtClean="0">
                <a:latin typeface="Times New Roman" pitchFamily="18" charset="0"/>
                <a:ea typeface="Times New Roman" pitchFamily="18" charset="0"/>
                <a:cs typeface="Times New Roman" pitchFamily="18" charset="0"/>
              </a:rPr>
              <a:t>CA, USA</a:t>
            </a:r>
            <a:r>
              <a:rPr lang="en-US" sz="1200" dirty="0">
                <a:latin typeface="Times New Roman" pitchFamily="18" charset="0"/>
                <a:ea typeface="Times New Roman" pitchFamily="18" charset="0"/>
                <a:cs typeface="Times New Roman" pitchFamily="18" charset="0"/>
              </a:rPr>
              <a:t>), </a:t>
            </a:r>
            <a:r>
              <a:rPr lang="en-US" sz="1200" dirty="0" smtClean="0">
                <a:latin typeface="Times New Roman" pitchFamily="18" charset="0"/>
                <a:ea typeface="Times New Roman" pitchFamily="18" charset="0"/>
                <a:cs typeface="Times New Roman" pitchFamily="18" charset="0"/>
              </a:rPr>
              <a:t>	pp</a:t>
            </a:r>
            <a:r>
              <a:rPr lang="en-US" sz="1200" dirty="0">
                <a:latin typeface="Times New Roman" pitchFamily="18" charset="0"/>
                <a:ea typeface="Times New Roman" pitchFamily="18" charset="0"/>
                <a:cs typeface="Times New Roman" pitchFamily="18" charset="0"/>
              </a:rPr>
              <a:t>. 187–200, USENIX Association, 2004</a:t>
            </a:r>
            <a:r>
              <a:rPr lang="en-US" sz="1200" dirty="0" smtClean="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2</a:t>
            </a:r>
            <a:r>
              <a:rPr lang="en-US" sz="1200" dirty="0" smtClean="0">
                <a:latin typeface="Times New Roman" pitchFamily="18" charset="0"/>
                <a:ea typeface="Times New Roman" pitchFamily="18" charset="0"/>
                <a:cs typeface="Times New Roman" pitchFamily="18" charset="0"/>
              </a:rPr>
              <a:t>5</a:t>
            </a:r>
            <a:r>
              <a:rPr lang="en-US" sz="1200" dirty="0">
                <a:latin typeface="Times New Roman" pitchFamily="18" charset="0"/>
                <a:ea typeface="Times New Roman" pitchFamily="18" charset="0"/>
                <a:cs typeface="Times New Roman" pitchFamily="18" charset="0"/>
              </a:rPr>
              <a:t>] </a:t>
            </a:r>
            <a:r>
              <a:rPr lang="en-GB" sz="1200" dirty="0">
                <a:latin typeface="Times New Roman" pitchFamily="18" charset="0"/>
                <a:ea typeface="Times New Roman" pitchFamily="18" charset="0"/>
                <a:cs typeface="Times New Roman" pitchFamily="18" charset="0"/>
              </a:rPr>
              <a:t>A. J. Smith, “</a:t>
            </a:r>
            <a:r>
              <a:rPr lang="en-GB" sz="1200" dirty="0" err="1">
                <a:latin typeface="Times New Roman" pitchFamily="18" charset="0"/>
                <a:ea typeface="Times New Roman" pitchFamily="18" charset="0"/>
                <a:cs typeface="Times New Roman" pitchFamily="18" charset="0"/>
              </a:rPr>
              <a:t>Sequentiality</a:t>
            </a:r>
            <a:r>
              <a:rPr lang="en-GB" sz="1200" dirty="0">
                <a:latin typeface="Times New Roman" pitchFamily="18" charset="0"/>
                <a:ea typeface="Times New Roman" pitchFamily="18" charset="0"/>
                <a:cs typeface="Times New Roman" pitchFamily="18" charset="0"/>
              </a:rPr>
              <a:t> and prefetching in database systems,” ACM Trans. </a:t>
            </a:r>
            <a:r>
              <a:rPr lang="en-GB" sz="1200" dirty="0" smtClean="0">
                <a:latin typeface="Times New Roman" pitchFamily="18" charset="0"/>
                <a:ea typeface="Times New Roman" pitchFamily="18" charset="0"/>
                <a:cs typeface="Times New Roman" pitchFamily="18" charset="0"/>
              </a:rPr>
              <a:t>Database 	Syst</a:t>
            </a:r>
            <a:r>
              <a:rPr lang="en-GB" sz="1200" dirty="0">
                <a:latin typeface="Times New Roman" pitchFamily="18" charset="0"/>
                <a:ea typeface="Times New Roman" pitchFamily="18" charset="0"/>
                <a:cs typeface="Times New Roman" pitchFamily="18" charset="0"/>
              </a:rPr>
              <a:t>., vol. 3, pp. 223–247, Sept. 1978</a:t>
            </a:r>
            <a:r>
              <a:rPr lang="en-GB" sz="1200" dirty="0" smtClean="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2</a:t>
            </a:r>
            <a:r>
              <a:rPr lang="en-US" sz="1200" dirty="0" smtClean="0">
                <a:latin typeface="Times New Roman" pitchFamily="18" charset="0"/>
                <a:ea typeface="Times New Roman" pitchFamily="18" charset="0"/>
                <a:cs typeface="Times New Roman" pitchFamily="18" charset="0"/>
              </a:rPr>
              <a:t>6</a:t>
            </a:r>
            <a:r>
              <a:rPr lang="en-US" sz="1200" dirty="0">
                <a:latin typeface="Times New Roman" pitchFamily="18" charset="0"/>
                <a:ea typeface="Times New Roman" pitchFamily="18" charset="0"/>
                <a:cs typeface="Times New Roman" pitchFamily="18" charset="0"/>
              </a:rPr>
              <a:t>] </a:t>
            </a:r>
            <a:r>
              <a:rPr lang="en-GB" sz="1200" dirty="0">
                <a:latin typeface="Times New Roman" pitchFamily="18" charset="0"/>
                <a:ea typeface="Times New Roman" pitchFamily="18" charset="0"/>
                <a:cs typeface="Times New Roman" pitchFamily="18" charset="0"/>
              </a:rPr>
              <a:t>Y. </a:t>
            </a:r>
            <a:r>
              <a:rPr lang="en-GB" sz="1200" dirty="0" err="1">
                <a:latin typeface="Times New Roman" pitchFamily="18" charset="0"/>
                <a:ea typeface="Times New Roman" pitchFamily="18" charset="0"/>
                <a:cs typeface="Times New Roman" pitchFamily="18" charset="0"/>
              </a:rPr>
              <a:t>Ou</a:t>
            </a:r>
            <a:r>
              <a:rPr lang="en-GB" sz="1200" dirty="0">
                <a:latin typeface="Times New Roman" pitchFamily="18" charset="0"/>
                <a:ea typeface="Times New Roman" pitchFamily="18" charset="0"/>
                <a:cs typeface="Times New Roman" pitchFamily="18" charset="0"/>
              </a:rPr>
              <a:t>, T. </a:t>
            </a:r>
            <a:r>
              <a:rPr lang="en-GB" sz="1200" dirty="0" err="1">
                <a:latin typeface="Times New Roman" pitchFamily="18" charset="0"/>
                <a:ea typeface="Times New Roman" pitchFamily="18" charset="0"/>
                <a:cs typeface="Times New Roman" pitchFamily="18" charset="0"/>
              </a:rPr>
              <a:t>H¨arder</a:t>
            </a:r>
            <a:r>
              <a:rPr lang="en-GB" sz="1200" dirty="0">
                <a:latin typeface="Times New Roman" pitchFamily="18" charset="0"/>
                <a:ea typeface="Times New Roman" pitchFamily="18" charset="0"/>
                <a:cs typeface="Times New Roman" pitchFamily="18" charset="0"/>
              </a:rPr>
              <a:t>, and P. </a:t>
            </a:r>
            <a:r>
              <a:rPr lang="en-GB" sz="1200" dirty="0" err="1">
                <a:latin typeface="Times New Roman" pitchFamily="18" charset="0"/>
                <a:ea typeface="Times New Roman" pitchFamily="18" charset="0"/>
                <a:cs typeface="Times New Roman" pitchFamily="18" charset="0"/>
              </a:rPr>
              <a:t>Jin</a:t>
            </a:r>
            <a:r>
              <a:rPr lang="en-GB" sz="1200" dirty="0">
                <a:latin typeface="Times New Roman" pitchFamily="18" charset="0"/>
                <a:ea typeface="Times New Roman" pitchFamily="18" charset="0"/>
                <a:cs typeface="Times New Roman" pitchFamily="18" charset="0"/>
              </a:rPr>
              <a:t>, “</a:t>
            </a:r>
            <a:r>
              <a:rPr lang="en-GB" sz="1200" dirty="0" err="1">
                <a:latin typeface="Times New Roman" pitchFamily="18" charset="0"/>
                <a:ea typeface="Times New Roman" pitchFamily="18" charset="0"/>
                <a:cs typeface="Times New Roman" pitchFamily="18" charset="0"/>
              </a:rPr>
              <a:t>Cfdc</a:t>
            </a:r>
            <a:r>
              <a:rPr lang="en-GB" sz="1200" dirty="0">
                <a:latin typeface="Times New Roman" pitchFamily="18" charset="0"/>
                <a:ea typeface="Times New Roman" pitchFamily="18" charset="0"/>
                <a:cs typeface="Times New Roman" pitchFamily="18" charset="0"/>
              </a:rPr>
              <a:t>: A flash-aware replacement policy for database </a:t>
            </a:r>
            <a:r>
              <a:rPr lang="en-GB" sz="1200" dirty="0" smtClean="0">
                <a:latin typeface="Times New Roman" pitchFamily="18" charset="0"/>
                <a:ea typeface="Times New Roman" pitchFamily="18" charset="0"/>
                <a:cs typeface="Times New Roman" pitchFamily="18" charset="0"/>
              </a:rPr>
              <a:t>buffer 	management</a:t>
            </a:r>
            <a:r>
              <a:rPr lang="en-GB" sz="1200" dirty="0">
                <a:latin typeface="Times New Roman" pitchFamily="18" charset="0"/>
                <a:ea typeface="Times New Roman" pitchFamily="18" charset="0"/>
                <a:cs typeface="Times New Roman" pitchFamily="18" charset="0"/>
              </a:rPr>
              <a:t>,” in Proceedings of the Fifth International Workshop on Data </a:t>
            </a:r>
            <a:r>
              <a:rPr lang="en-GB" sz="1200" dirty="0" smtClean="0">
                <a:latin typeface="Times New Roman" pitchFamily="18" charset="0"/>
                <a:ea typeface="Times New Roman" pitchFamily="18" charset="0"/>
                <a:cs typeface="Times New Roman" pitchFamily="18" charset="0"/>
              </a:rPr>
              <a:t>Management on 	New </a:t>
            </a:r>
            <a:r>
              <a:rPr lang="en-GB" sz="1200" dirty="0">
                <a:latin typeface="Times New Roman" pitchFamily="18" charset="0"/>
                <a:ea typeface="Times New Roman" pitchFamily="18" charset="0"/>
                <a:cs typeface="Times New Roman" pitchFamily="18" charset="0"/>
              </a:rPr>
              <a:t>Hardware, </a:t>
            </a:r>
            <a:r>
              <a:rPr lang="en-GB" sz="1200" dirty="0" err="1">
                <a:latin typeface="Times New Roman" pitchFamily="18" charset="0"/>
                <a:ea typeface="Times New Roman" pitchFamily="18" charset="0"/>
                <a:cs typeface="Times New Roman" pitchFamily="18" charset="0"/>
              </a:rPr>
              <a:t>DaMoN</a:t>
            </a:r>
            <a:r>
              <a:rPr lang="en-GB" sz="1200" dirty="0">
                <a:latin typeface="Times New Roman" pitchFamily="18" charset="0"/>
                <a:ea typeface="Times New Roman" pitchFamily="18" charset="0"/>
                <a:cs typeface="Times New Roman" pitchFamily="18" charset="0"/>
              </a:rPr>
              <a:t> ’09, (New York, NY, USA), pp. 15–20, ACM, 2009</a:t>
            </a:r>
            <a:r>
              <a:rPr lang="en-GB" sz="1200" dirty="0" smtClean="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2</a:t>
            </a:r>
            <a:r>
              <a:rPr lang="en-US" sz="1200" dirty="0" smtClean="0">
                <a:latin typeface="Times New Roman" pitchFamily="18" charset="0"/>
                <a:ea typeface="Times New Roman" pitchFamily="18" charset="0"/>
                <a:cs typeface="Times New Roman" pitchFamily="18" charset="0"/>
              </a:rPr>
              <a:t>7</a:t>
            </a:r>
            <a:r>
              <a:rPr lang="en-US" sz="1200" dirty="0">
                <a:latin typeface="Times New Roman" pitchFamily="18" charset="0"/>
                <a:ea typeface="Times New Roman" pitchFamily="18" charset="0"/>
                <a:cs typeface="Times New Roman" pitchFamily="18" charset="0"/>
              </a:rPr>
              <a:t>] H. Jung, H. Shim, S. Park, S. Kang, and J. Cha, “</a:t>
            </a:r>
            <a:r>
              <a:rPr lang="en-US" sz="1200" dirty="0" err="1">
                <a:latin typeface="Times New Roman" pitchFamily="18" charset="0"/>
                <a:ea typeface="Times New Roman" pitchFamily="18" charset="0"/>
                <a:cs typeface="Times New Roman" pitchFamily="18" charset="0"/>
              </a:rPr>
              <a:t>Lru-wsr</a:t>
            </a:r>
            <a:r>
              <a:rPr lang="en-US" sz="1200" dirty="0">
                <a:latin typeface="Times New Roman" pitchFamily="18" charset="0"/>
                <a:ea typeface="Times New Roman" pitchFamily="18" charset="0"/>
                <a:cs typeface="Times New Roman" pitchFamily="18" charset="0"/>
              </a:rPr>
              <a:t>: Integration of </a:t>
            </a:r>
            <a:r>
              <a:rPr lang="en-US" sz="1200" dirty="0" err="1">
                <a:latin typeface="Times New Roman" pitchFamily="18" charset="0"/>
                <a:ea typeface="Times New Roman" pitchFamily="18" charset="0"/>
                <a:cs typeface="Times New Roman" pitchFamily="18" charset="0"/>
              </a:rPr>
              <a:t>lru</a:t>
            </a:r>
            <a:r>
              <a:rPr lang="en-US" sz="1200" dirty="0">
                <a:latin typeface="Times New Roman" pitchFamily="18" charset="0"/>
                <a:ea typeface="Times New Roman" pitchFamily="18" charset="0"/>
                <a:cs typeface="Times New Roman" pitchFamily="18" charset="0"/>
              </a:rPr>
              <a:t> and </a:t>
            </a:r>
            <a:r>
              <a:rPr lang="en-US" sz="1200" dirty="0" smtClean="0">
                <a:latin typeface="Times New Roman" pitchFamily="18" charset="0"/>
                <a:ea typeface="Times New Roman" pitchFamily="18" charset="0"/>
                <a:cs typeface="Times New Roman" pitchFamily="18" charset="0"/>
              </a:rPr>
              <a:t>writes 	sequence </a:t>
            </a:r>
            <a:r>
              <a:rPr lang="en-US" sz="1200" dirty="0">
                <a:latin typeface="Times New Roman" pitchFamily="18" charset="0"/>
                <a:ea typeface="Times New Roman" pitchFamily="18" charset="0"/>
                <a:cs typeface="Times New Roman" pitchFamily="18" charset="0"/>
              </a:rPr>
              <a:t>reordering for flash memory,” IEEE Trans. on </a:t>
            </a:r>
            <a:r>
              <a:rPr lang="en-US" sz="1200" dirty="0" err="1">
                <a:latin typeface="Times New Roman" pitchFamily="18" charset="0"/>
                <a:ea typeface="Times New Roman" pitchFamily="18" charset="0"/>
                <a:cs typeface="Times New Roman" pitchFamily="18" charset="0"/>
              </a:rPr>
              <a:t>Consum</a:t>
            </a:r>
            <a:r>
              <a:rPr lang="en-US" sz="1200" dirty="0">
                <a:latin typeface="Times New Roman" pitchFamily="18" charset="0"/>
                <a:ea typeface="Times New Roman" pitchFamily="18" charset="0"/>
                <a:cs typeface="Times New Roman" pitchFamily="18" charset="0"/>
              </a:rPr>
              <a:t>. Electron., vol. </a:t>
            </a:r>
            <a:r>
              <a:rPr lang="en-US" sz="1200" dirty="0" smtClean="0">
                <a:latin typeface="Times New Roman" pitchFamily="18" charset="0"/>
                <a:ea typeface="Times New Roman" pitchFamily="18" charset="0"/>
                <a:cs typeface="Times New Roman" pitchFamily="18" charset="0"/>
              </a:rPr>
              <a:t>54, pp</a:t>
            </a:r>
            <a:r>
              <a:rPr lang="en-US" sz="1200" dirty="0">
                <a:latin typeface="Times New Roman" pitchFamily="18" charset="0"/>
                <a:ea typeface="Times New Roman" pitchFamily="18" charset="0"/>
                <a:cs typeface="Times New Roman" pitchFamily="18" charset="0"/>
              </a:rPr>
              <a:t>. </a:t>
            </a:r>
            <a:r>
              <a:rPr lang="en-US" sz="1200" dirty="0" smtClean="0">
                <a:latin typeface="Times New Roman" pitchFamily="18" charset="0"/>
                <a:ea typeface="Times New Roman" pitchFamily="18" charset="0"/>
                <a:cs typeface="Times New Roman" pitchFamily="18" charset="0"/>
              </a:rPr>
              <a:t>	1215–1223</a:t>
            </a:r>
            <a:r>
              <a:rPr lang="en-US" sz="1200" dirty="0">
                <a:latin typeface="Times New Roman" pitchFamily="18" charset="0"/>
                <a:ea typeface="Times New Roman" pitchFamily="18" charset="0"/>
                <a:cs typeface="Times New Roman" pitchFamily="18" charset="0"/>
              </a:rPr>
              <a:t>, Aug. 2008</a:t>
            </a:r>
            <a:r>
              <a:rPr lang="en-US" sz="1200" dirty="0" smtClean="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2</a:t>
            </a:r>
            <a:r>
              <a:rPr lang="en-US" sz="1200" dirty="0" smtClean="0">
                <a:latin typeface="Times New Roman" pitchFamily="18" charset="0"/>
                <a:ea typeface="Times New Roman" pitchFamily="18" charset="0"/>
                <a:cs typeface="Times New Roman" pitchFamily="18" charset="0"/>
              </a:rPr>
              <a:t>8</a:t>
            </a:r>
            <a:r>
              <a:rPr lang="en-US" sz="1200" dirty="0">
                <a:latin typeface="Times New Roman" pitchFamily="18" charset="0"/>
                <a:ea typeface="Times New Roman" pitchFamily="18" charset="0"/>
                <a:cs typeface="Times New Roman" pitchFamily="18" charset="0"/>
              </a:rPr>
              <a:t>] </a:t>
            </a:r>
            <a:r>
              <a:rPr lang="en-GB" sz="1200" dirty="0">
                <a:latin typeface="Times New Roman" pitchFamily="18" charset="0"/>
                <a:ea typeface="Times New Roman" pitchFamily="18" charset="0"/>
                <a:cs typeface="Times New Roman" pitchFamily="18" charset="0"/>
              </a:rPr>
              <a:t>M. Singh, “Understanding research methodology,” 1991</a:t>
            </a:r>
            <a:r>
              <a:rPr lang="en-GB" sz="1200" dirty="0" smtClean="0">
                <a:latin typeface="Times New Roman" pitchFamily="18" charset="0"/>
                <a:ea typeface="Times New Roman" pitchFamily="18" charset="0"/>
                <a:cs typeface="Times New Roman" pitchFamily="18" charset="0"/>
              </a:rPr>
              <a: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3972525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0" y="2114550"/>
            <a:ext cx="6229350" cy="2862322"/>
          </a:xfrm>
          <a:prstGeom prst="rect">
            <a:avLst/>
          </a:prstGeom>
        </p:spPr>
        <p:txBody>
          <a:bodyPr wrap="square">
            <a:spAutoFit/>
          </a:bodyPr>
          <a:lstStyle/>
          <a:p>
            <a:pPr marL="285750" indent="-285750" algn="just">
              <a:buFont typeface="Arial" panose="020B0604020202020204" pitchFamily="34" charset="0"/>
              <a:buChar char="•"/>
            </a:pPr>
            <a:r>
              <a:rPr lang="en-GB" sz="1500" dirty="0">
                <a:latin typeface="Times New Roman" pitchFamily="18" charset="0"/>
                <a:cs typeface="Times New Roman" pitchFamily="18" charset="0"/>
              </a:rPr>
              <a:t>The traditional magnetic-disk-based buffering algorithms LRU </a:t>
            </a:r>
            <a:r>
              <a:rPr lang="en-GB" sz="1500" dirty="0" smtClean="0">
                <a:latin typeface="Times New Roman" pitchFamily="18" charset="0"/>
                <a:cs typeface="Times New Roman" pitchFamily="18" charset="0"/>
              </a:rPr>
              <a:t>[9], </a:t>
            </a:r>
            <a:r>
              <a:rPr lang="en-GB" sz="1500" dirty="0">
                <a:latin typeface="Times New Roman" pitchFamily="18" charset="0"/>
                <a:cs typeface="Times New Roman" pitchFamily="18" charset="0"/>
              </a:rPr>
              <a:t>LIRS </a:t>
            </a:r>
            <a:r>
              <a:rPr lang="en-GB" sz="1500" dirty="0" smtClean="0">
                <a:latin typeface="Times New Roman" pitchFamily="18" charset="0"/>
                <a:cs typeface="Times New Roman" pitchFamily="18" charset="0"/>
              </a:rPr>
              <a:t>[8], </a:t>
            </a:r>
            <a:r>
              <a:rPr lang="en-GB" sz="1500" dirty="0">
                <a:latin typeface="Times New Roman" pitchFamily="18" charset="0"/>
                <a:cs typeface="Times New Roman" pitchFamily="18" charset="0"/>
              </a:rPr>
              <a:t>ARC </a:t>
            </a:r>
            <a:r>
              <a:rPr lang="en-GB" sz="1500" dirty="0" smtClean="0">
                <a:latin typeface="Times New Roman" pitchFamily="18" charset="0"/>
                <a:cs typeface="Times New Roman" pitchFamily="18" charset="0"/>
              </a:rPr>
              <a:t>[1, 10] etc. </a:t>
            </a:r>
            <a:r>
              <a:rPr lang="en-GB" sz="1500" dirty="0">
                <a:latin typeface="Times New Roman" pitchFamily="18" charset="0"/>
                <a:cs typeface="Times New Roman" pitchFamily="18" charset="0"/>
              </a:rPr>
              <a:t>focus on hit-ratio improvement alone, but not on write costs caused by the replacement process. </a:t>
            </a:r>
          </a:p>
          <a:p>
            <a:pPr marL="285750" indent="-285750" algn="just">
              <a:buFont typeface="Arial" panose="020B0604020202020204" pitchFamily="34" charset="0"/>
              <a:buChar char="•"/>
            </a:pPr>
            <a:endParaRPr lang="en-GB" sz="150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500" dirty="0">
                <a:latin typeface="Times New Roman" pitchFamily="18" charset="0"/>
                <a:cs typeface="Times New Roman" pitchFamily="18" charset="0"/>
              </a:rPr>
              <a:t>Algorithms LIRS-WSR </a:t>
            </a:r>
            <a:r>
              <a:rPr lang="en-GB" sz="1500" dirty="0" smtClean="0">
                <a:latin typeface="Times New Roman" pitchFamily="18" charset="0"/>
                <a:cs typeface="Times New Roman" pitchFamily="18" charset="0"/>
              </a:rPr>
              <a:t>[</a:t>
            </a:r>
            <a:r>
              <a:rPr lang="en-GB" sz="1500" dirty="0">
                <a:latin typeface="Times New Roman" pitchFamily="18" charset="0"/>
                <a:cs typeface="Times New Roman" pitchFamily="18" charset="0"/>
              </a:rPr>
              <a:t>6</a:t>
            </a:r>
            <a:r>
              <a:rPr lang="en-GB" sz="1500" dirty="0" smtClean="0">
                <a:latin typeface="Times New Roman" pitchFamily="18" charset="0"/>
                <a:cs typeface="Times New Roman" pitchFamily="18" charset="0"/>
              </a:rPr>
              <a:t>] and CCF-LRU [</a:t>
            </a:r>
            <a:r>
              <a:rPr lang="en-GB" sz="1500" dirty="0">
                <a:latin typeface="Times New Roman" pitchFamily="18" charset="0"/>
                <a:cs typeface="Times New Roman" pitchFamily="18" charset="0"/>
              </a:rPr>
              <a:t>2</a:t>
            </a:r>
            <a:r>
              <a:rPr lang="en-GB" sz="1500" dirty="0" smtClean="0">
                <a:latin typeface="Times New Roman" pitchFamily="18" charset="0"/>
                <a:cs typeface="Times New Roman" pitchFamily="18" charset="0"/>
              </a:rPr>
              <a:t>] were </a:t>
            </a:r>
            <a:r>
              <a:rPr lang="en-GB" sz="1500" dirty="0">
                <a:latin typeface="Times New Roman" pitchFamily="18" charset="0"/>
                <a:cs typeface="Times New Roman" pitchFamily="18" charset="0"/>
              </a:rPr>
              <a:t>proposed as new buffering algorithms for flash-based systems. These new  flash based buffer replacement policies consider not only buffer hit ratios but </a:t>
            </a:r>
            <a:br>
              <a:rPr lang="en-GB" sz="1500" dirty="0">
                <a:latin typeface="Times New Roman" pitchFamily="18" charset="0"/>
                <a:cs typeface="Times New Roman" pitchFamily="18" charset="0"/>
              </a:rPr>
            </a:br>
            <a:r>
              <a:rPr lang="en-GB" sz="1500" dirty="0">
                <a:latin typeface="Times New Roman" pitchFamily="18" charset="0"/>
                <a:cs typeface="Times New Roman" pitchFamily="18" charset="0"/>
              </a:rPr>
              <a:t>also replacement costs incurring when a dirty page has to be propagated to flash memory.</a:t>
            </a:r>
          </a:p>
          <a:p>
            <a:pPr marL="285750" indent="-285750" algn="just">
              <a:buFont typeface="Arial" panose="020B0604020202020204" pitchFamily="34" charset="0"/>
              <a:buChar char="•"/>
            </a:pPr>
            <a:endParaRPr lang="en-GB" sz="150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500" dirty="0">
                <a:latin typeface="Times New Roman" pitchFamily="18" charset="0"/>
                <a:cs typeface="Times New Roman" pitchFamily="18" charset="0"/>
              </a:rPr>
              <a:t>These algorithms </a:t>
            </a:r>
            <a:r>
              <a:rPr lang="en-GB" sz="1500" dirty="0" smtClean="0">
                <a:latin typeface="Times New Roman" pitchFamily="18" charset="0"/>
                <a:cs typeface="Times New Roman" pitchFamily="18" charset="0"/>
              </a:rPr>
              <a:t>favour </a:t>
            </a:r>
            <a:r>
              <a:rPr lang="en-GB" sz="1500" dirty="0">
                <a:latin typeface="Times New Roman" pitchFamily="18" charset="0"/>
                <a:cs typeface="Times New Roman" pitchFamily="18" charset="0"/>
              </a:rPr>
              <a:t>to first evict clean pages from the buffer so that the number of writes incurring for replacements can be reduced.</a:t>
            </a:r>
          </a:p>
        </p:txBody>
      </p:sp>
      <p:sp>
        <p:nvSpPr>
          <p:cNvPr id="8" name="Title 7"/>
          <p:cNvSpPr>
            <a:spLocks noGrp="1"/>
          </p:cNvSpPr>
          <p:nvPr>
            <p:ph type="title"/>
          </p:nvPr>
        </p:nvSpPr>
        <p:spPr>
          <a:xfrm>
            <a:off x="1371600" y="729156"/>
            <a:ext cx="6589199" cy="1280890"/>
          </a:xfrm>
        </p:spPr>
        <p:txBody>
          <a:bodyPr>
            <a:normAutofit/>
          </a:bodyPr>
          <a:lstStyle/>
          <a:p>
            <a:pPr algn="l"/>
            <a:r>
              <a:rPr lang="en-US" sz="1800" b="1" dirty="0">
                <a:latin typeface="Times New Roman" pitchFamily="18" charset="0"/>
                <a:cs typeface="Times New Roman" pitchFamily="18" charset="0"/>
              </a:rPr>
              <a:t>Introduction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1408650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79123" y="3277144"/>
            <a:ext cx="4114800" cy="2286000"/>
          </a:xfrm>
        </p:spPr>
        <p:txBody>
          <a:bodyPr>
            <a:normAutofit/>
          </a:bodyPr>
          <a:lstStyle/>
          <a:p>
            <a:r>
              <a:rPr lang="en-US" sz="4950" dirty="0">
                <a:ln>
                  <a:solidFill>
                    <a:srgbClr val="0070C0"/>
                  </a:solidFill>
                </a:ln>
                <a:latin typeface="Times New Roman" pitchFamily="18" charset="0"/>
                <a:cs typeface="Times New Roman" pitchFamily="18" charset="0"/>
              </a:rPr>
              <a:t>  Thank You!</a:t>
            </a:r>
            <a:endParaRPr lang="en-US" sz="1800" dirty="0">
              <a:ln>
                <a:solidFill>
                  <a:srgbClr val="0070C0"/>
                </a:solidFill>
              </a:ln>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1153203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396" y="728562"/>
            <a:ext cx="6589199" cy="1280890"/>
          </a:xfrm>
        </p:spPr>
        <p:txBody>
          <a:bodyPr>
            <a:normAutofit/>
          </a:bodyPr>
          <a:lstStyle/>
          <a:p>
            <a:pPr algn="l"/>
            <a:r>
              <a:rPr lang="en-US" sz="2100" b="1" dirty="0">
                <a:latin typeface="Times New Roman" pitchFamily="18" charset="0"/>
                <a:cs typeface="Times New Roman" pitchFamily="18" charset="0"/>
              </a:rPr>
              <a:t>LIRS- WSR Algorithm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3" name="Rectangle 2"/>
          <p:cNvSpPr/>
          <p:nvPr/>
        </p:nvSpPr>
        <p:spPr>
          <a:xfrm>
            <a:off x="1381396" y="2171701"/>
            <a:ext cx="6105254" cy="2377574"/>
          </a:xfrm>
          <a:prstGeom prst="rect">
            <a:avLst/>
          </a:prstGeom>
        </p:spPr>
        <p:txBody>
          <a:bodyPr wrap="square">
            <a:spAutoFit/>
          </a:bodyPr>
          <a:lstStyle/>
          <a:p>
            <a:pPr marL="285750" indent="-285750" algn="just">
              <a:buFont typeface="Arial" panose="020B0604020202020204" pitchFamily="34" charset="0"/>
              <a:buChar char="•"/>
            </a:pPr>
            <a:r>
              <a:rPr lang="en-GB" sz="1350" dirty="0">
                <a:latin typeface="Times New Roman" pitchFamily="18" charset="0"/>
                <a:cs typeface="Times New Roman" pitchFamily="18" charset="0"/>
              </a:rPr>
              <a:t>LIRS-WSR (Low Inter-reference </a:t>
            </a:r>
            <a:r>
              <a:rPr lang="en-GB" sz="1350" dirty="0" err="1">
                <a:latin typeface="Times New Roman" pitchFamily="18" charset="0"/>
                <a:cs typeface="Times New Roman" pitchFamily="18" charset="0"/>
              </a:rPr>
              <a:t>Recency</a:t>
            </a:r>
            <a:r>
              <a:rPr lang="en-GB" sz="1350" dirty="0">
                <a:latin typeface="Times New Roman" pitchFamily="18" charset="0"/>
                <a:cs typeface="Times New Roman" pitchFamily="18" charset="0"/>
              </a:rPr>
              <a:t> Set – Write Sequence Reordering) algorithm </a:t>
            </a:r>
            <a:r>
              <a:rPr lang="en-GB" sz="1350" dirty="0" smtClean="0">
                <a:latin typeface="Times New Roman" pitchFamily="18" charset="0"/>
                <a:cs typeface="Times New Roman" pitchFamily="18" charset="0"/>
              </a:rPr>
              <a:t>[6] </a:t>
            </a:r>
            <a:r>
              <a:rPr lang="en-GB" sz="1350" dirty="0">
                <a:latin typeface="Times New Roman" pitchFamily="18" charset="0"/>
                <a:cs typeface="Times New Roman" pitchFamily="18" charset="0"/>
              </a:rPr>
              <a:t>is modification of LIRS algorithm with the application of WSR technique. </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The objective of LIRS-WSR is to reduce the number of flushes of dirty pages from the buffer into flash memory when page replacement occurs. </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The concepts IRR, </a:t>
            </a:r>
            <a:r>
              <a:rPr lang="en-GB" sz="1350" dirty="0" err="1">
                <a:latin typeface="Times New Roman" pitchFamily="18" charset="0"/>
                <a:cs typeface="Times New Roman" pitchFamily="18" charset="0"/>
              </a:rPr>
              <a:t>Recency</a:t>
            </a:r>
            <a:r>
              <a:rPr lang="en-GB" sz="1350" dirty="0">
                <a:latin typeface="Times New Roman" pitchFamily="18" charset="0"/>
                <a:cs typeface="Times New Roman" pitchFamily="18" charset="0"/>
              </a:rPr>
              <a:t>, LIR pages, HIR pages, Stack pruning, LIRS stack and HIR queue are same as in original LIRS algorithm. </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Additional information cold or not-cold status of each page is recorded. </a:t>
            </a:r>
            <a:endParaRPr lang="en-US" sz="1350" dirty="0">
              <a:latin typeface="Times New Roman" pitchFamily="18" charset="0"/>
              <a:cs typeface="Times New Roman" pitchFamily="18" charset="0"/>
            </a:endParaRPr>
          </a:p>
        </p:txBody>
      </p:sp>
    </p:spTree>
    <p:extLst>
      <p:ext uri="{BB962C8B-B14F-4D97-AF65-F5344CB8AC3E}">
        <p14:creationId xmlns:p14="http://schemas.microsoft.com/office/powerpoint/2010/main" val="132757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294" y="735531"/>
            <a:ext cx="6400800" cy="569214"/>
          </a:xfrm>
        </p:spPr>
        <p:txBody>
          <a:bodyPr>
            <a:normAutofit fontScale="90000"/>
          </a:bodyPr>
          <a:lstStyle/>
          <a:p>
            <a:pPr algn="l"/>
            <a:r>
              <a:rPr lang="en-US" sz="1800" b="1" dirty="0">
                <a:latin typeface="Times New Roman" pitchFamily="18" charset="0"/>
                <a:cs typeface="Times New Roman" pitchFamily="18" charset="0"/>
              </a:rPr>
              <a:t>LIRS- WSR …</a:t>
            </a:r>
            <a:br>
              <a:rPr lang="en-US" sz="1800" b="1" dirty="0">
                <a:latin typeface="Times New Roman" pitchFamily="18" charset="0"/>
                <a:cs typeface="Times New Roman" pitchFamily="18" charset="0"/>
              </a:rPr>
            </a:br>
            <a:endParaRPr lang="en-US" sz="18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6" name="Rectangle 5"/>
          <p:cNvSpPr/>
          <p:nvPr/>
        </p:nvSpPr>
        <p:spPr>
          <a:xfrm>
            <a:off x="1386294" y="2147881"/>
            <a:ext cx="5928906" cy="3000821"/>
          </a:xfrm>
          <a:prstGeom prst="rect">
            <a:avLst/>
          </a:prstGeom>
        </p:spPr>
        <p:txBody>
          <a:bodyPr wrap="square">
            <a:spAutoFit/>
          </a:bodyPr>
          <a:lstStyle/>
          <a:p>
            <a:pPr marL="285750" indent="-285750" algn="just">
              <a:buFont typeface="Arial" panose="020B0604020202020204" pitchFamily="34" charset="0"/>
              <a:buChar char="•"/>
            </a:pPr>
            <a:r>
              <a:rPr lang="en-GB" sz="1350" dirty="0">
                <a:latin typeface="Times New Roman" pitchFamily="18" charset="0"/>
                <a:cs typeface="Times New Roman" pitchFamily="18" charset="0"/>
              </a:rPr>
              <a:t>When an LIR page is moved from Stack bottom to head of HIR queue, WSR policy is applied.</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WSR policy is a second chance policy in which,</a:t>
            </a:r>
          </a:p>
          <a:p>
            <a:pPr marL="742950" lvl="1" indent="-285750">
              <a:buFont typeface="Wingdings" panose="05000000000000000000" pitchFamily="2" charset="2"/>
              <a:buChar char="q"/>
            </a:pPr>
            <a:r>
              <a:rPr lang="en-GB" sz="1350" dirty="0">
                <a:latin typeface="Times New Roman" pitchFamily="18" charset="0"/>
                <a:cs typeface="Times New Roman" pitchFamily="18" charset="0"/>
              </a:rPr>
              <a:t>The page is checked to find whether it is cold or not.</a:t>
            </a:r>
          </a:p>
          <a:p>
            <a:pPr marL="742950" lvl="1" indent="-285750">
              <a:buFont typeface="Wingdings" panose="05000000000000000000" pitchFamily="2" charset="2"/>
              <a:buChar char="q"/>
            </a:pPr>
            <a:r>
              <a:rPr lang="en-GB" sz="1350" dirty="0">
                <a:latin typeface="Times New Roman" pitchFamily="18" charset="0"/>
                <a:cs typeface="Times New Roman" pitchFamily="18" charset="0"/>
              </a:rPr>
              <a:t>If it is found not-cold and dirty, then its cold flag is set and moved to top of LIRS stack, next page is checked. Otherwise</a:t>
            </a:r>
          </a:p>
          <a:p>
            <a:pPr marL="742950" lvl="1" indent="-285750">
              <a:buFont typeface="Wingdings" panose="05000000000000000000" pitchFamily="2" charset="2"/>
              <a:buChar char="q"/>
            </a:pPr>
            <a:r>
              <a:rPr lang="en-GB" sz="1350" dirty="0">
                <a:latin typeface="Times New Roman" pitchFamily="18" charset="0"/>
                <a:cs typeface="Times New Roman" pitchFamily="18" charset="0"/>
              </a:rPr>
              <a:t>The page is moved to the head of HIR queue, switching its status to  HIR resident page.  </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This delays eviction of dirty not-cold pages  from buffer to flash memory.</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This reduces the number of write operations performed during page replacement. </a:t>
            </a:r>
          </a:p>
        </p:txBody>
      </p:sp>
    </p:spTree>
    <p:extLst>
      <p:ext uri="{BB962C8B-B14F-4D97-AF65-F5344CB8AC3E}">
        <p14:creationId xmlns:p14="http://schemas.microsoft.com/office/powerpoint/2010/main" val="4069656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639" y="735531"/>
            <a:ext cx="6589199" cy="1280890"/>
          </a:xfrm>
        </p:spPr>
        <p:txBody>
          <a:bodyPr>
            <a:normAutofit/>
          </a:bodyPr>
          <a:lstStyle/>
          <a:p>
            <a:pPr algn="l"/>
            <a:r>
              <a:rPr lang="en-US" sz="2100" b="1" dirty="0" smtClean="0">
                <a:latin typeface="Times New Roman" pitchFamily="18" charset="0"/>
                <a:cs typeface="Times New Roman" pitchFamily="18" charset="0"/>
              </a:rPr>
              <a:t>CCF-LRU </a:t>
            </a:r>
            <a:r>
              <a:rPr lang="en-US" sz="2100" b="1" dirty="0">
                <a:latin typeface="Times New Roman" pitchFamily="18" charset="0"/>
                <a:cs typeface="Times New Roman" pitchFamily="18" charset="0"/>
              </a:rPr>
              <a:t>Algorithm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3" name="Rectangle 2"/>
          <p:cNvSpPr/>
          <p:nvPr/>
        </p:nvSpPr>
        <p:spPr>
          <a:xfrm>
            <a:off x="1380639" y="1708702"/>
            <a:ext cx="6167302" cy="3208571"/>
          </a:xfrm>
          <a:prstGeom prst="rect">
            <a:avLst/>
          </a:prstGeom>
        </p:spPr>
        <p:txBody>
          <a:bodyPr wrap="square">
            <a:spAutoFit/>
          </a:bodyPr>
          <a:lstStyle/>
          <a:p>
            <a:pPr marL="285750" indent="-285750" algn="just">
              <a:buFont typeface="Arial" panose="020B0604020202020204" pitchFamily="34" charset="0"/>
              <a:buChar char="•"/>
            </a:pPr>
            <a:r>
              <a:rPr lang="en-GB" sz="1350" dirty="0">
                <a:latin typeface="Times New Roman" pitchFamily="18" charset="0"/>
                <a:cs typeface="Times New Roman" pitchFamily="18" charset="0"/>
              </a:rPr>
              <a:t>CCFLRU </a:t>
            </a:r>
            <a:r>
              <a:rPr lang="en-GB" sz="1350" dirty="0" smtClean="0">
                <a:latin typeface="Times New Roman" pitchFamily="18" charset="0"/>
                <a:cs typeface="Times New Roman" pitchFamily="18" charset="0"/>
              </a:rPr>
              <a:t>[</a:t>
            </a:r>
            <a:r>
              <a:rPr lang="en-GB" sz="1350" dirty="0">
                <a:latin typeface="Times New Roman" pitchFamily="18" charset="0"/>
                <a:cs typeface="Times New Roman" pitchFamily="18" charset="0"/>
              </a:rPr>
              <a:t>2</a:t>
            </a:r>
            <a:r>
              <a:rPr lang="en-GB" sz="1350" dirty="0" smtClean="0">
                <a:latin typeface="Times New Roman" pitchFamily="18" charset="0"/>
                <a:cs typeface="Times New Roman" pitchFamily="18" charset="0"/>
              </a:rPr>
              <a:t>] </a:t>
            </a:r>
            <a:r>
              <a:rPr lang="en-GB" sz="1350" dirty="0">
                <a:latin typeface="Times New Roman" pitchFamily="18" charset="0"/>
                <a:cs typeface="Times New Roman" pitchFamily="18" charset="0"/>
              </a:rPr>
              <a:t>(Cold-Clean-First LRU</a:t>
            </a:r>
            <a:r>
              <a:rPr lang="en-GB" sz="1350" dirty="0" smtClean="0">
                <a:latin typeface="Times New Roman" pitchFamily="18" charset="0"/>
                <a:cs typeface="Times New Roman" pitchFamily="18" charset="0"/>
              </a:rPr>
              <a:t>) algorithm </a:t>
            </a:r>
            <a:r>
              <a:rPr lang="en-GB" sz="1350" dirty="0">
                <a:latin typeface="Times New Roman" pitchFamily="18" charset="0"/>
                <a:cs typeface="Times New Roman" pitchFamily="18" charset="0"/>
              </a:rPr>
              <a:t>is buffer replacement algorithm for flash-based systems which focuses to </a:t>
            </a:r>
            <a:r>
              <a:rPr lang="en-GB" sz="1350" dirty="0" smtClean="0">
                <a:latin typeface="Times New Roman" pitchFamily="18" charset="0"/>
                <a:cs typeface="Times New Roman" pitchFamily="18" charset="0"/>
              </a:rPr>
              <a:t>improve </a:t>
            </a:r>
            <a:r>
              <a:rPr lang="en-GB" sz="1350" dirty="0">
                <a:latin typeface="Times New Roman" pitchFamily="18" charset="0"/>
                <a:cs typeface="Times New Roman" pitchFamily="18" charset="0"/>
              </a:rPr>
              <a:t>the overall I/O performance by focusing on reducing the write count incurring in the replacement process..</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The CCF-LRU algorithm maintains two LRU lists, which are called mixed LRU list and cold clean LRU list. The mixed LRU list contains L1 pages and is used to maintain hot clean pages and dirty pages regardless of the status of its cold flag and the cold clean LRU list with the size of L2 is only for cold clean pages</a:t>
            </a:r>
            <a:endParaRPr lang="en-GB" sz="1350" dirty="0" smtClean="0">
              <a:latin typeface="Times New Roman" pitchFamily="18" charset="0"/>
              <a:cs typeface="Times New Roman" pitchFamily="18" charset="0"/>
            </a:endParaRP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The first referenced pages are regarded as cold by default, each of which is inserted into the cold clean LRU list with a cold flag</a:t>
            </a:r>
            <a:r>
              <a:rPr lang="en-GB" sz="1350" dirty="0" smtClean="0">
                <a:latin typeface="Times New Roman" pitchFamily="18" charset="0"/>
                <a:cs typeface="Times New Roman" pitchFamily="18" charset="0"/>
              </a:rPr>
              <a:t>.</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When the page in the cold clean LRU list is referenced again or becomes dirty, it will be moved from the cold clean LRU list to the MRU position in the mixed LRU list.</a:t>
            </a:r>
            <a:endParaRPr lang="en-US" sz="1350" dirty="0">
              <a:latin typeface="Times New Roman" pitchFamily="18" charset="0"/>
              <a:cs typeface="Times New Roman" pitchFamily="18" charset="0"/>
            </a:endParaRPr>
          </a:p>
        </p:txBody>
      </p:sp>
    </p:spTree>
    <p:extLst>
      <p:ext uri="{BB962C8B-B14F-4D97-AF65-F5344CB8AC3E}">
        <p14:creationId xmlns:p14="http://schemas.microsoft.com/office/powerpoint/2010/main" val="1437581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6090" y="722468"/>
            <a:ext cx="6589199" cy="531566"/>
          </a:xfrm>
        </p:spPr>
        <p:txBody>
          <a:bodyPr/>
          <a:lstStyle/>
          <a:p>
            <a:pPr algn="l"/>
            <a:r>
              <a:rPr lang="en-US" sz="1500" b="1" dirty="0" smtClean="0">
                <a:latin typeface="Times New Roman" pitchFamily="18" charset="0"/>
                <a:cs typeface="Times New Roman" pitchFamily="18" charset="0"/>
              </a:rPr>
              <a:t>CCF-LRU </a:t>
            </a:r>
            <a:r>
              <a:rPr lang="en-US" sz="1500" b="1" dirty="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7" name="TextBox 6"/>
          <p:cNvSpPr txBox="1"/>
          <p:nvPr/>
        </p:nvSpPr>
        <p:spPr>
          <a:xfrm>
            <a:off x="1396090" y="1600196"/>
            <a:ext cx="6090560" cy="445506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GB" sz="1350" dirty="0">
                <a:latin typeface="Times New Roman" pitchFamily="18" charset="0"/>
                <a:cs typeface="Times New Roman" pitchFamily="18" charset="0"/>
              </a:rPr>
              <a:t>When the page in the mixed LRU list is referenced, it will be moved to the MRU position of the mixed LRU list.</a:t>
            </a:r>
            <a:endParaRPr lang="en-GB" sz="1350" dirty="0" smtClean="0">
              <a:latin typeface="Times New Roman" pitchFamily="18" charset="0"/>
              <a:cs typeface="Times New Roman" pitchFamily="18" charset="0"/>
            </a:endParaRPr>
          </a:p>
          <a:p>
            <a:pPr marL="285750" indent="-285750" algn="just">
              <a:lnSpc>
                <a:spcPct val="150000"/>
              </a:lnSpc>
              <a:buFont typeface="Arial" panose="020B0604020202020204" pitchFamily="34" charset="0"/>
              <a:buChar char="•"/>
            </a:pPr>
            <a:r>
              <a:rPr lang="en-GB" sz="1350" dirty="0">
                <a:latin typeface="Times New Roman" pitchFamily="18" charset="0"/>
                <a:cs typeface="Times New Roman" pitchFamily="18" charset="0"/>
              </a:rPr>
              <a:t>The CCF-LRU selects a victim page by the following rules in order</a:t>
            </a:r>
            <a:r>
              <a:rPr lang="en-GB" sz="1350" dirty="0" smtClean="0">
                <a:latin typeface="Times New Roman" pitchFamily="18" charset="0"/>
                <a:cs typeface="Times New Roman" pitchFamily="18" charset="0"/>
              </a:rPr>
              <a:t>:</a:t>
            </a:r>
          </a:p>
          <a:p>
            <a:pPr marL="800100" lvl="1" indent="-342900" algn="just">
              <a:lnSpc>
                <a:spcPct val="150000"/>
              </a:lnSpc>
              <a:buFont typeface="+mj-lt"/>
              <a:buAutoNum type="arabicPeriod"/>
            </a:pPr>
            <a:r>
              <a:rPr lang="en-GB" sz="1350" dirty="0">
                <a:latin typeface="Times New Roman" pitchFamily="18" charset="0"/>
                <a:cs typeface="Times New Roman" pitchFamily="18" charset="0"/>
              </a:rPr>
              <a:t>If the cold clean LRU list is not empty, the LRU page in the cold clean LRU list is selected as the victim; </a:t>
            </a:r>
            <a:r>
              <a:rPr lang="en-GB" sz="1350" dirty="0" smtClean="0">
                <a:latin typeface="Times New Roman" pitchFamily="18" charset="0"/>
                <a:cs typeface="Times New Roman" pitchFamily="18" charset="0"/>
              </a:rPr>
              <a:t>and</a:t>
            </a:r>
          </a:p>
          <a:p>
            <a:pPr marL="800100" lvl="1" indent="-342900" algn="just">
              <a:lnSpc>
                <a:spcPct val="150000"/>
              </a:lnSpc>
              <a:buFont typeface="+mj-lt"/>
              <a:buAutoNum type="arabicPeriod"/>
            </a:pPr>
            <a:r>
              <a:rPr lang="en-GB" sz="1350" dirty="0">
                <a:latin typeface="Times New Roman" pitchFamily="18" charset="0"/>
                <a:cs typeface="Times New Roman" pitchFamily="18" charset="0"/>
              </a:rPr>
              <a:t>If the cold clean LRU list is empty, the LRU page in the mixed LRU list is chosen as the victim candidate. If the candidate is a cold dirty page, it is selected as the victim. If the candidate is a hot dirty page, it is </a:t>
            </a:r>
            <a:r>
              <a:rPr lang="en-GB" sz="1350" dirty="0" smtClean="0">
                <a:latin typeface="Times New Roman" pitchFamily="18" charset="0"/>
                <a:cs typeface="Times New Roman" pitchFamily="18" charset="0"/>
              </a:rPr>
              <a:t>labelled </a:t>
            </a:r>
            <a:r>
              <a:rPr lang="en-GB" sz="1350" dirty="0">
                <a:latin typeface="Times New Roman" pitchFamily="18" charset="0"/>
                <a:cs typeface="Times New Roman" pitchFamily="18" charset="0"/>
              </a:rPr>
              <a:t>as cold and moved to the MRU position of the mixed LRU list. If the candidate is a hot clean page, it is set to cold and moved from the mixed LRU list to the MRU position of the cold clean LRU list, and we continue to check the LRU position in the mixed LRU list. If there is no victim found after traversing the mixed LRU list, it needs to call the CCF-LRU algorithm one more time to select a victim.</a:t>
            </a:r>
          </a:p>
        </p:txBody>
      </p:sp>
    </p:spTree>
    <p:extLst>
      <p:ext uri="{BB962C8B-B14F-4D97-AF65-F5344CB8AC3E}">
        <p14:creationId xmlns:p14="http://schemas.microsoft.com/office/powerpoint/2010/main" val="2042711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35531"/>
            <a:ext cx="6589199" cy="1280890"/>
          </a:xfrm>
        </p:spPr>
        <p:txBody>
          <a:bodyPr>
            <a:normAutofit/>
          </a:bodyPr>
          <a:lstStyle/>
          <a:p>
            <a:pPr algn="l"/>
            <a:r>
              <a:rPr lang="en-US" sz="2100" b="1" dirty="0">
                <a:latin typeface="Times New Roman" pitchFamily="18" charset="0"/>
                <a:cs typeface="Times New Roman" pitchFamily="18" charset="0"/>
              </a:rPr>
              <a:t>Problem Definition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Rectangle 4"/>
          <p:cNvSpPr/>
          <p:nvPr/>
        </p:nvSpPr>
        <p:spPr>
          <a:xfrm>
            <a:off x="1371600" y="2114551"/>
            <a:ext cx="6286500" cy="2585323"/>
          </a:xfrm>
          <a:prstGeom prst="rect">
            <a:avLst/>
          </a:prstGeom>
        </p:spPr>
        <p:txBody>
          <a:bodyPr wrap="square">
            <a:spAutoFit/>
          </a:bodyPr>
          <a:lstStyle/>
          <a:p>
            <a:pPr marL="285750" indent="-285750" algn="just">
              <a:buFont typeface="Arial" panose="020B0604020202020204" pitchFamily="34" charset="0"/>
              <a:buChar char="•"/>
            </a:pPr>
            <a:r>
              <a:rPr lang="en-GB" sz="1350" dirty="0">
                <a:latin typeface="Times New Roman" pitchFamily="18" charset="0"/>
                <a:cs typeface="Times New Roman" pitchFamily="18" charset="0"/>
              </a:rPr>
              <a:t>The replacement algorithm with flash memory should consider not only the hit rate but also the replacement cost caused by selecting dirty victim pages. </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The evaluation of the buffer replacement algorithms for flash-based systems in terms of hit rate and write counts is required to compare their performance. </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Comparison among several buffer replacement algorithms have been found in different research papers, but comparison between LIRS-WSR and </a:t>
            </a:r>
            <a:r>
              <a:rPr lang="en-GB" sz="1350" dirty="0" smtClean="0">
                <a:latin typeface="Times New Roman" pitchFamily="18" charset="0"/>
                <a:cs typeface="Times New Roman" pitchFamily="18" charset="0"/>
              </a:rPr>
              <a:t>CCF-LRU </a:t>
            </a:r>
            <a:r>
              <a:rPr lang="en-GB" sz="1350" dirty="0">
                <a:latin typeface="Times New Roman" pitchFamily="18" charset="0"/>
                <a:cs typeface="Times New Roman" pitchFamily="18" charset="0"/>
              </a:rPr>
              <a:t>has not been done yet.</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This dissertation work will mainly focus on comparative evaluation of these two algorithms: LIRS-WSR and </a:t>
            </a:r>
            <a:r>
              <a:rPr lang="en-GB" sz="1350" dirty="0" smtClean="0">
                <a:latin typeface="Times New Roman" pitchFamily="18" charset="0"/>
                <a:cs typeface="Times New Roman" pitchFamily="18" charset="0"/>
              </a:rPr>
              <a:t>CCF-LRU.</a:t>
            </a:r>
            <a:endParaRPr lang="en-US" sz="1350" dirty="0">
              <a:latin typeface="Times New Roman" pitchFamily="18" charset="0"/>
              <a:cs typeface="Times New Roman" pitchFamily="18" charset="0"/>
            </a:endParaRPr>
          </a:p>
        </p:txBody>
      </p:sp>
    </p:spTree>
    <p:extLst>
      <p:ext uri="{BB962C8B-B14F-4D97-AF65-F5344CB8AC3E}">
        <p14:creationId xmlns:p14="http://schemas.microsoft.com/office/powerpoint/2010/main" val="665404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35531"/>
            <a:ext cx="6589199" cy="1280890"/>
          </a:xfrm>
        </p:spPr>
        <p:txBody>
          <a:bodyPr>
            <a:normAutofit/>
          </a:bodyPr>
          <a:lstStyle/>
          <a:p>
            <a:pPr algn="l"/>
            <a:r>
              <a:rPr lang="en-US" sz="2100" b="1" dirty="0">
                <a:latin typeface="Times New Roman" pitchFamily="18" charset="0"/>
                <a:cs typeface="Times New Roman" pitchFamily="18" charset="0"/>
              </a:rPr>
              <a:t>Objective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4" name="Rectangle 3"/>
          <p:cNvSpPr/>
          <p:nvPr/>
        </p:nvSpPr>
        <p:spPr>
          <a:xfrm>
            <a:off x="1371600" y="2514601"/>
            <a:ext cx="6229350" cy="1546577"/>
          </a:xfrm>
          <a:prstGeom prst="rect">
            <a:avLst/>
          </a:prstGeom>
        </p:spPr>
        <p:txBody>
          <a:bodyPr wrap="square">
            <a:spAutoFit/>
          </a:bodyPr>
          <a:lstStyle/>
          <a:p>
            <a:r>
              <a:rPr lang="en-US" sz="1350" dirty="0">
                <a:latin typeface="Times New Roman" pitchFamily="18" charset="0"/>
                <a:cs typeface="Times New Roman" pitchFamily="18" charset="0"/>
              </a:rPr>
              <a:t>The main objective of this dissertation work is:</a:t>
            </a:r>
          </a:p>
          <a:p>
            <a:endParaRPr lang="en-US" sz="1350" dirty="0">
              <a:latin typeface="Times New Roman" pitchFamily="18" charset="0"/>
              <a:cs typeface="Times New Roman" pitchFamily="18" charset="0"/>
            </a:endParaRPr>
          </a:p>
          <a:p>
            <a:pPr algn="just">
              <a:buFont typeface="Wingdings" pitchFamily="2" charset="2"/>
              <a:buChar char="§"/>
            </a:pPr>
            <a:r>
              <a:rPr lang="en-GB" sz="1350" b="1" dirty="0">
                <a:latin typeface="Times New Roman" pitchFamily="18" charset="0"/>
                <a:cs typeface="Times New Roman" pitchFamily="18" charset="0"/>
              </a:rPr>
              <a:t>To perform a comparative </a:t>
            </a:r>
            <a:r>
              <a:rPr lang="en-GB" sz="1350" b="1" dirty="0" smtClean="0">
                <a:latin typeface="Times New Roman" pitchFamily="18" charset="0"/>
                <a:cs typeface="Times New Roman" pitchFamily="18" charset="0"/>
              </a:rPr>
              <a:t>analysis </a:t>
            </a:r>
            <a:r>
              <a:rPr lang="en-GB" sz="1350" b="1" dirty="0">
                <a:latin typeface="Times New Roman" pitchFamily="18" charset="0"/>
                <a:cs typeface="Times New Roman" pitchFamily="18" charset="0"/>
              </a:rPr>
              <a:t>of LIRS-WSR and CCF-LRU buffer replacement algorithms for flash based systems in terms of hit rate and write count; </a:t>
            </a:r>
            <a:r>
              <a:rPr lang="en-GB" sz="1350" b="1" dirty="0" smtClean="0">
                <a:latin typeface="Times New Roman" pitchFamily="18" charset="0"/>
                <a:cs typeface="Times New Roman" pitchFamily="18" charset="0"/>
              </a:rPr>
              <a:t>and</a:t>
            </a:r>
          </a:p>
          <a:p>
            <a:pPr algn="just">
              <a:buFont typeface="Wingdings" pitchFamily="2" charset="2"/>
              <a:buChar char="§"/>
            </a:pPr>
            <a:endParaRPr lang="en-GB" sz="1350" b="1" dirty="0" smtClean="0">
              <a:latin typeface="Times New Roman" pitchFamily="18" charset="0"/>
              <a:cs typeface="Times New Roman" pitchFamily="18" charset="0"/>
            </a:endParaRPr>
          </a:p>
          <a:p>
            <a:pPr algn="just">
              <a:buFont typeface="Wingdings" pitchFamily="2" charset="2"/>
              <a:buChar char="§"/>
            </a:pPr>
            <a:r>
              <a:rPr lang="en-GB" sz="1350" b="1" dirty="0">
                <a:latin typeface="Times New Roman" pitchFamily="18" charset="0"/>
                <a:cs typeface="Times New Roman" pitchFamily="18" charset="0"/>
              </a:rPr>
              <a:t>To evaluate the performance of LIRS-WSR and CCF-LRU.</a:t>
            </a:r>
            <a:endParaRPr lang="en-US" sz="1350" b="1" dirty="0">
              <a:latin typeface="Times New Roman" pitchFamily="18" charset="0"/>
              <a:cs typeface="Times New Roman" pitchFamily="18" charset="0"/>
            </a:endParaRPr>
          </a:p>
        </p:txBody>
      </p:sp>
    </p:spTree>
    <p:extLst>
      <p:ext uri="{BB962C8B-B14F-4D97-AF65-F5344CB8AC3E}">
        <p14:creationId xmlns:p14="http://schemas.microsoft.com/office/powerpoint/2010/main" val="1876649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282</TotalTime>
  <Words>1686</Words>
  <Application>Microsoft Office PowerPoint</Application>
  <PresentationFormat>On-screen Show (4:3)</PresentationFormat>
  <Paragraphs>236</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Century Gothic</vt:lpstr>
      <vt:lpstr>Times New Roman</vt:lpstr>
      <vt:lpstr>Wingdings</vt:lpstr>
      <vt:lpstr>Wingdings 3</vt:lpstr>
      <vt:lpstr>Wisp</vt:lpstr>
      <vt:lpstr>A Comparative Evaluation of Buffer Replacement Algorithms   LIRS-WSR and CCF-LRU for Flash Memory Based Systems   A Dissertation Work     Submitted To: Central Department of Computer Science and Information Technology Tribhuvan University Kirtipur, Nepal  Under Supervision of: Prof. Dr. Subarna Shakya, PhD Department of Electronics &amp; Computer Engineering Institute of Engineering   Under Co-Supervision of: Mr Arjun Singh Saud Lecturer CDCSIT, TU  Submitted by: Mahesh Kumar Yadav (2010-2012, Roll no: 20) CDCSIT, TU </vt:lpstr>
      <vt:lpstr>Introduction</vt:lpstr>
      <vt:lpstr>Introduction …</vt:lpstr>
      <vt:lpstr>LIRS- WSR Algorithm</vt:lpstr>
      <vt:lpstr>LIRS- WSR … </vt:lpstr>
      <vt:lpstr>CCF-LRU Algorithm</vt:lpstr>
      <vt:lpstr>CCF-LRU …</vt:lpstr>
      <vt:lpstr>Problem Definition</vt:lpstr>
      <vt:lpstr>Objective</vt:lpstr>
      <vt:lpstr>Literature Review</vt:lpstr>
      <vt:lpstr>Buffer Replacement Algorithms for Flash-Based Systems</vt:lpstr>
      <vt:lpstr>Performance Matrices</vt:lpstr>
      <vt:lpstr>Program Development </vt:lpstr>
      <vt:lpstr>Flow-chart of LIRS-WSR</vt:lpstr>
      <vt:lpstr>Flow-chart of CCF-LRU</vt:lpstr>
      <vt:lpstr>Results, Analysis and Comparison</vt:lpstr>
      <vt:lpstr>Results, Analysis and Comparison Conti….</vt:lpstr>
      <vt:lpstr>Results, Analysis and Comparison Conti….</vt:lpstr>
      <vt:lpstr>Results, Analysis and Comparison Conti….</vt:lpstr>
      <vt:lpstr>Results, Analysis and Comparison Conti….</vt:lpstr>
      <vt:lpstr>Results, Analysis and Comparison Conti….</vt:lpstr>
      <vt:lpstr>Results, Analysis and Comparison Conti….</vt:lpstr>
      <vt:lpstr>Results, Analysis and Comparison Conti….</vt:lpstr>
      <vt:lpstr>Results, Analysis and Comparison Conti….</vt:lpstr>
      <vt:lpstr>Conclusion</vt:lpstr>
      <vt:lpstr>Limitation and Future work</vt:lpstr>
      <vt:lpstr>References</vt:lpstr>
      <vt:lpstr>PowerPoint Presentation</vt:lpstr>
      <vt:lpstr>PowerPoint Presentation</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Comparative Evaluation of Buffer Replacement Algorithms   LIRS-WSR and AD-LRU for Flash Memory Based Systems   A Dissertation Proposal      Submitted To: Central Department of Computer Science and Information Technology Tribhuvan University Kirtipur, Nepal    Under Supervision of: Mr. Arjun Singh Saud Lecturer CDCSIT, TU   Submitted by: Dabbal Singh Mahara  (2011-2013, Roll no: 11) CDCSIT, TU</dc:title>
  <dc:creator>Mahesh Kumar Yadav</dc:creator>
  <cp:lastModifiedBy>Mahesh Kumar Yadav</cp:lastModifiedBy>
  <cp:revision>113</cp:revision>
  <dcterms:created xsi:type="dcterms:W3CDTF">2017-01-16T08:49:55Z</dcterms:created>
  <dcterms:modified xsi:type="dcterms:W3CDTF">2017-04-19T10:04:45Z</dcterms:modified>
</cp:coreProperties>
</file>