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notesMasterIdLst>
    <p:notesMasterId r:id="rId22"/>
  </p:notesMasterIdLst>
  <p:sldIdLst>
    <p:sldId id="256" r:id="rId2"/>
    <p:sldId id="257" r:id="rId3"/>
    <p:sldId id="276"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00" autoAdjust="0"/>
    <p:restoredTop sz="94660"/>
  </p:normalViewPr>
  <p:slideViewPr>
    <p:cSldViewPr snapToGrid="0">
      <p:cViewPr varScale="1">
        <p:scale>
          <a:sx n="64" d="100"/>
          <a:sy n="64" d="100"/>
        </p:scale>
        <p:origin x="-1506"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71FF45-DB2A-4404-BF49-35B9F804C45E}" type="datetimeFigureOut">
              <a:rPr lang="en-GB" smtClean="0"/>
              <a:pPr/>
              <a:t>19/02/2017</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20B043-94E1-4AF3-BE0D-E92C39AAB72B}" type="slidenum">
              <a:rPr lang="en-GB" smtClean="0"/>
              <a:pPr/>
              <a:t>‹#›</a:t>
            </a:fld>
            <a:endParaRPr lang="en-GB"/>
          </a:p>
        </p:txBody>
      </p:sp>
    </p:spTree>
    <p:extLst>
      <p:ext uri="{BB962C8B-B14F-4D97-AF65-F5344CB8AC3E}">
        <p14:creationId xmlns:p14="http://schemas.microsoft.com/office/powerpoint/2010/main" xmlns="" val="2908351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120B043-94E1-4AF3-BE0D-E92C39AAB72B}" type="slidenum">
              <a:rPr lang="en-GB" smtClean="0"/>
              <a:pPr/>
              <a:t>1</a:t>
            </a:fld>
            <a:endParaRPr lang="en-GB"/>
          </a:p>
        </p:txBody>
      </p:sp>
    </p:spTree>
    <p:extLst>
      <p:ext uri="{BB962C8B-B14F-4D97-AF65-F5344CB8AC3E}">
        <p14:creationId xmlns:p14="http://schemas.microsoft.com/office/powerpoint/2010/main" xmlns="" val="1167306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There are two major types of flash memory in the current market: NAND and NOR flash memory. NAND flash memory is mainly designed for data storage and NOR Flash has been used for code storage. the lifetime of a flash memory is shorter than the lifetime of a hard disk.</a:t>
            </a:r>
          </a:p>
        </p:txBody>
      </p:sp>
      <p:sp>
        <p:nvSpPr>
          <p:cNvPr id="4" name="Slide Number Placeholder 3"/>
          <p:cNvSpPr>
            <a:spLocks noGrp="1"/>
          </p:cNvSpPr>
          <p:nvPr>
            <p:ph type="sldNum" sz="quarter" idx="10"/>
          </p:nvPr>
        </p:nvSpPr>
        <p:spPr/>
        <p:txBody>
          <a:bodyPr/>
          <a:lstStyle/>
          <a:p>
            <a:fld id="{A120B043-94E1-4AF3-BE0D-E92C39AAB72B}" type="slidenum">
              <a:rPr lang="en-GB" smtClean="0"/>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20B043-94E1-4AF3-BE0D-E92C39AAB72B}" type="slidenum">
              <a:rPr lang="en-GB" smtClean="0"/>
              <a:pPr/>
              <a:t>11</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31520FD-E8F4-4BEC-8C14-537F2F5760B8}" type="slidenum">
              <a:rPr lang="en-US" smtClean="0"/>
              <a:pPr/>
              <a:t>16</a:t>
            </a:fld>
            <a:endParaRPr lang="en-US"/>
          </a:p>
        </p:txBody>
      </p:sp>
    </p:spTree>
    <p:extLst>
      <p:ext uri="{BB962C8B-B14F-4D97-AF65-F5344CB8AC3E}">
        <p14:creationId xmlns:p14="http://schemas.microsoft.com/office/powerpoint/2010/main" xmlns="" val="1143123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31520FD-E8F4-4BEC-8C14-537F2F5760B8}" type="slidenum">
              <a:rPr lang="en-US" smtClean="0"/>
              <a:pPr/>
              <a:t>17</a:t>
            </a:fld>
            <a:endParaRPr lang="en-US"/>
          </a:p>
        </p:txBody>
      </p:sp>
    </p:spTree>
    <p:extLst>
      <p:ext uri="{BB962C8B-B14F-4D97-AF65-F5344CB8AC3E}">
        <p14:creationId xmlns:p14="http://schemas.microsoft.com/office/powerpoint/2010/main" xmlns="" val="4169440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FC2FBE6-EF61-4FE2-8DB9-EB4B34F1B014}" type="datetimeFigureOut">
              <a:rPr lang="en-GB" smtClean="0"/>
              <a:pPr/>
              <a:t>19/02/2017</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85C065D-1188-4715-9D2E-D64B536F1700}" type="slidenum">
              <a:rPr lang="en-GB" smtClean="0"/>
              <a:pPr/>
              <a:t>‹#›</a:t>
            </a:fld>
            <a:endParaRPr lang="en-GB"/>
          </a:p>
        </p:txBody>
      </p:sp>
    </p:spTree>
    <p:extLst>
      <p:ext uri="{BB962C8B-B14F-4D97-AF65-F5344CB8AC3E}">
        <p14:creationId xmlns:p14="http://schemas.microsoft.com/office/powerpoint/2010/main" xmlns="" val="1375306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FC2FBE6-EF61-4FE2-8DB9-EB4B34F1B014}" type="datetimeFigureOut">
              <a:rPr lang="en-GB" smtClean="0"/>
              <a:pPr/>
              <a:t>19/02/2017</a:t>
            </a:fld>
            <a:endParaRPr lang="en-GB"/>
          </a:p>
        </p:txBody>
      </p:sp>
      <p:sp>
        <p:nvSpPr>
          <p:cNvPr id="5" name="Footer Placeholder 4"/>
          <p:cNvSpPr>
            <a:spLocks noGrp="1"/>
          </p:cNvSpPr>
          <p:nvPr>
            <p:ph type="ftr" sz="quarter" idx="11"/>
          </p:nvPr>
        </p:nvSpPr>
        <p:spPr/>
        <p:txBody>
          <a:bodyPr/>
          <a:lstStyle/>
          <a:p>
            <a:endParaRPr lang="en-GB"/>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85C065D-1188-4715-9D2E-D64B536F1700}" type="slidenum">
              <a:rPr lang="en-GB" smtClean="0"/>
              <a:pPr/>
              <a:t>‹#›</a:t>
            </a:fld>
            <a:endParaRPr lang="en-GB"/>
          </a:p>
        </p:txBody>
      </p:sp>
    </p:spTree>
    <p:extLst>
      <p:ext uri="{BB962C8B-B14F-4D97-AF65-F5344CB8AC3E}">
        <p14:creationId xmlns:p14="http://schemas.microsoft.com/office/powerpoint/2010/main" xmlns="" val="196862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FC2FBE6-EF61-4FE2-8DB9-EB4B34F1B014}" type="datetimeFigureOut">
              <a:rPr lang="en-GB" smtClean="0"/>
              <a:pPr/>
              <a:t>19/02/2017</a:t>
            </a:fld>
            <a:endParaRPr lang="en-GB"/>
          </a:p>
        </p:txBody>
      </p:sp>
      <p:sp>
        <p:nvSpPr>
          <p:cNvPr id="5" name="Footer Placeholder 4"/>
          <p:cNvSpPr>
            <a:spLocks noGrp="1"/>
          </p:cNvSpPr>
          <p:nvPr>
            <p:ph type="ftr" sz="quarter" idx="11"/>
          </p:nvPr>
        </p:nvSpPr>
        <p:spPr/>
        <p:txBody>
          <a:bodyPr/>
          <a:lstStyle/>
          <a:p>
            <a:endParaRPr lang="en-GB"/>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85C065D-1188-4715-9D2E-D64B536F1700}" type="slidenum">
              <a:rPr lang="en-GB" smtClean="0"/>
              <a:pPr/>
              <a:t>‹#›</a:t>
            </a:fld>
            <a:endParaRPr lang="en-GB"/>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453139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7FC2FBE6-EF61-4FE2-8DB9-EB4B34F1B014}" type="datetimeFigureOut">
              <a:rPr lang="en-GB" smtClean="0"/>
              <a:pPr/>
              <a:t>19/02/2017</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85C065D-1188-4715-9D2E-D64B536F1700}" type="slidenum">
              <a:rPr lang="en-GB" smtClean="0"/>
              <a:pPr/>
              <a:t>‹#›</a:t>
            </a:fld>
            <a:endParaRPr lang="en-GB"/>
          </a:p>
        </p:txBody>
      </p:sp>
    </p:spTree>
    <p:extLst>
      <p:ext uri="{BB962C8B-B14F-4D97-AF65-F5344CB8AC3E}">
        <p14:creationId xmlns:p14="http://schemas.microsoft.com/office/powerpoint/2010/main" xmlns="" val="9008437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7FC2FBE6-EF61-4FE2-8DB9-EB4B34F1B014}" type="datetimeFigureOut">
              <a:rPr lang="en-GB" smtClean="0"/>
              <a:pPr/>
              <a:t>19/02/2017</a:t>
            </a:fld>
            <a:endParaRPr lang="en-GB"/>
          </a:p>
        </p:txBody>
      </p:sp>
      <p:sp>
        <p:nvSpPr>
          <p:cNvPr id="6" name="Footer Placeholder 5"/>
          <p:cNvSpPr>
            <a:spLocks noGrp="1"/>
          </p:cNvSpPr>
          <p:nvPr>
            <p:ph type="ftr" sz="quarter" idx="11"/>
          </p:nvPr>
        </p:nvSpPr>
        <p:spPr/>
        <p:txBody>
          <a:bodyPr/>
          <a:lstStyle/>
          <a:p>
            <a:endParaRPr lang="en-GB"/>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85C065D-1188-4715-9D2E-D64B536F1700}" type="slidenum">
              <a:rPr lang="en-GB" smtClean="0"/>
              <a:pPr/>
              <a:t>‹#›</a:t>
            </a:fld>
            <a:endParaRPr lang="en-GB"/>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7135498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7FC2FBE6-EF61-4FE2-8DB9-EB4B34F1B014}" type="datetimeFigureOut">
              <a:rPr lang="en-GB" smtClean="0"/>
              <a:pPr/>
              <a:t>19/02/2017</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85C065D-1188-4715-9D2E-D64B536F1700}" type="slidenum">
              <a:rPr lang="en-GB" smtClean="0"/>
              <a:pPr/>
              <a:t>‹#›</a:t>
            </a:fld>
            <a:endParaRPr lang="en-GB"/>
          </a:p>
        </p:txBody>
      </p:sp>
    </p:spTree>
    <p:extLst>
      <p:ext uri="{BB962C8B-B14F-4D97-AF65-F5344CB8AC3E}">
        <p14:creationId xmlns:p14="http://schemas.microsoft.com/office/powerpoint/2010/main" xmlns="" val="37535283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C2FBE6-EF61-4FE2-8DB9-EB4B34F1B014}" type="datetimeFigureOut">
              <a:rPr lang="en-GB" smtClean="0"/>
              <a:pPr/>
              <a:t>19/02/2017</a:t>
            </a:fld>
            <a:endParaRPr lang="en-GB"/>
          </a:p>
        </p:txBody>
      </p:sp>
      <p:sp>
        <p:nvSpPr>
          <p:cNvPr id="5" name="Footer Placeholder 4"/>
          <p:cNvSpPr>
            <a:spLocks noGrp="1"/>
          </p:cNvSpPr>
          <p:nvPr>
            <p:ph type="ftr" sz="quarter" idx="11"/>
          </p:nvPr>
        </p:nvSpPr>
        <p:spPr/>
        <p:txBody>
          <a:bodyPr/>
          <a:lstStyle/>
          <a:p>
            <a:endParaRPr lang="en-GB"/>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85C065D-1188-4715-9D2E-D64B536F1700}" type="slidenum">
              <a:rPr lang="en-GB" smtClean="0"/>
              <a:pPr/>
              <a:t>‹#›</a:t>
            </a:fld>
            <a:endParaRPr lang="en-GB"/>
          </a:p>
        </p:txBody>
      </p:sp>
    </p:spTree>
    <p:extLst>
      <p:ext uri="{BB962C8B-B14F-4D97-AF65-F5344CB8AC3E}">
        <p14:creationId xmlns:p14="http://schemas.microsoft.com/office/powerpoint/2010/main" xmlns="" val="4234038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C2FBE6-EF61-4FE2-8DB9-EB4B34F1B014}" type="datetimeFigureOut">
              <a:rPr lang="en-GB" smtClean="0"/>
              <a:pPr/>
              <a:t>19/02/2017</a:t>
            </a:fld>
            <a:endParaRPr lang="en-GB"/>
          </a:p>
        </p:txBody>
      </p:sp>
      <p:sp>
        <p:nvSpPr>
          <p:cNvPr id="5" name="Footer Placeholder 4"/>
          <p:cNvSpPr>
            <a:spLocks noGrp="1"/>
          </p:cNvSpPr>
          <p:nvPr>
            <p:ph type="ftr" sz="quarter" idx="11"/>
          </p:nvPr>
        </p:nvSpPr>
        <p:spPr/>
        <p:txBody>
          <a:bodyPr/>
          <a:lstStyle/>
          <a:p>
            <a:endParaRPr lang="en-GB"/>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85C065D-1188-4715-9D2E-D64B536F1700}" type="slidenum">
              <a:rPr lang="en-GB" smtClean="0"/>
              <a:pPr/>
              <a:t>‹#›</a:t>
            </a:fld>
            <a:endParaRPr lang="en-GB"/>
          </a:p>
        </p:txBody>
      </p:sp>
    </p:spTree>
    <p:extLst>
      <p:ext uri="{BB962C8B-B14F-4D97-AF65-F5344CB8AC3E}">
        <p14:creationId xmlns:p14="http://schemas.microsoft.com/office/powerpoint/2010/main" xmlns="" val="3684023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C2FBE6-EF61-4FE2-8DB9-EB4B34F1B014}" type="datetimeFigureOut">
              <a:rPr lang="en-GB" smtClean="0"/>
              <a:pPr/>
              <a:t>19/02/2017</a:t>
            </a:fld>
            <a:endParaRPr lang="en-GB"/>
          </a:p>
        </p:txBody>
      </p:sp>
      <p:sp>
        <p:nvSpPr>
          <p:cNvPr id="5" name="Footer Placeholder 4"/>
          <p:cNvSpPr>
            <a:spLocks noGrp="1"/>
          </p:cNvSpPr>
          <p:nvPr>
            <p:ph type="ftr" sz="quarter" idx="11"/>
          </p:nvPr>
        </p:nvSpPr>
        <p:spPr/>
        <p:txBody>
          <a:bodyPr/>
          <a:lstStyle/>
          <a:p>
            <a:endParaRPr lang="en-GB"/>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85C065D-1188-4715-9D2E-D64B536F1700}" type="slidenum">
              <a:rPr lang="en-GB" smtClean="0"/>
              <a:pPr/>
              <a:t>‹#›</a:t>
            </a:fld>
            <a:endParaRPr lang="en-GB"/>
          </a:p>
        </p:txBody>
      </p:sp>
    </p:spTree>
    <p:extLst>
      <p:ext uri="{BB962C8B-B14F-4D97-AF65-F5344CB8AC3E}">
        <p14:creationId xmlns:p14="http://schemas.microsoft.com/office/powerpoint/2010/main" xmlns="" val="3470166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FC2FBE6-EF61-4FE2-8DB9-EB4B34F1B014}" type="datetimeFigureOut">
              <a:rPr lang="en-GB" smtClean="0"/>
              <a:pPr/>
              <a:t>19/02/2017</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85C065D-1188-4715-9D2E-D64B536F1700}" type="slidenum">
              <a:rPr lang="en-GB" smtClean="0"/>
              <a:pPr/>
              <a:t>‹#›</a:t>
            </a:fld>
            <a:endParaRPr lang="en-GB"/>
          </a:p>
        </p:txBody>
      </p:sp>
    </p:spTree>
    <p:extLst>
      <p:ext uri="{BB962C8B-B14F-4D97-AF65-F5344CB8AC3E}">
        <p14:creationId xmlns:p14="http://schemas.microsoft.com/office/powerpoint/2010/main" xmlns="" val="2603950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FC2FBE6-EF61-4FE2-8DB9-EB4B34F1B014}" type="datetimeFigureOut">
              <a:rPr lang="en-GB" smtClean="0"/>
              <a:pPr/>
              <a:t>19/02/2017</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85C065D-1188-4715-9D2E-D64B536F1700}" type="slidenum">
              <a:rPr lang="en-GB" smtClean="0"/>
              <a:pPr/>
              <a:t>‹#›</a:t>
            </a:fld>
            <a:endParaRPr lang="en-GB"/>
          </a:p>
        </p:txBody>
      </p:sp>
    </p:spTree>
    <p:extLst>
      <p:ext uri="{BB962C8B-B14F-4D97-AF65-F5344CB8AC3E}">
        <p14:creationId xmlns:p14="http://schemas.microsoft.com/office/powerpoint/2010/main" xmlns="" val="2616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FC2FBE6-EF61-4FE2-8DB9-EB4B34F1B014}" type="datetimeFigureOut">
              <a:rPr lang="en-GB" smtClean="0"/>
              <a:pPr/>
              <a:t>19/02/2017</a:t>
            </a:fld>
            <a:endParaRPr lang="en-GB"/>
          </a:p>
        </p:txBody>
      </p:sp>
      <p:sp>
        <p:nvSpPr>
          <p:cNvPr id="8" name="Footer Placeholder 7"/>
          <p:cNvSpPr>
            <a:spLocks noGrp="1"/>
          </p:cNvSpPr>
          <p:nvPr>
            <p:ph type="ftr" sz="quarter" idx="11"/>
          </p:nvPr>
        </p:nvSpPr>
        <p:spPr/>
        <p:txBody>
          <a:bodyPr/>
          <a:lstStyle/>
          <a:p>
            <a:endParaRPr lang="en-GB"/>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85C065D-1188-4715-9D2E-D64B536F1700}" type="slidenum">
              <a:rPr lang="en-GB" smtClean="0"/>
              <a:pPr/>
              <a:t>‹#›</a:t>
            </a:fld>
            <a:endParaRPr lang="en-GB"/>
          </a:p>
        </p:txBody>
      </p:sp>
    </p:spTree>
    <p:extLst>
      <p:ext uri="{BB962C8B-B14F-4D97-AF65-F5344CB8AC3E}">
        <p14:creationId xmlns:p14="http://schemas.microsoft.com/office/powerpoint/2010/main" xmlns="" val="396434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FC2FBE6-EF61-4FE2-8DB9-EB4B34F1B014}" type="datetimeFigureOut">
              <a:rPr lang="en-GB" smtClean="0"/>
              <a:pPr/>
              <a:t>19/02/2017</a:t>
            </a:fld>
            <a:endParaRPr lang="en-GB"/>
          </a:p>
        </p:txBody>
      </p:sp>
      <p:sp>
        <p:nvSpPr>
          <p:cNvPr id="4" name="Footer Placeholder 3"/>
          <p:cNvSpPr>
            <a:spLocks noGrp="1"/>
          </p:cNvSpPr>
          <p:nvPr>
            <p:ph type="ftr" sz="quarter" idx="11"/>
          </p:nvPr>
        </p:nvSpPr>
        <p:spPr/>
        <p:txBody>
          <a:bodyPr/>
          <a:lstStyle/>
          <a:p>
            <a:endParaRPr lang="en-GB"/>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85C065D-1188-4715-9D2E-D64B536F1700}" type="slidenum">
              <a:rPr lang="en-GB" smtClean="0"/>
              <a:pPr/>
              <a:t>‹#›</a:t>
            </a:fld>
            <a:endParaRPr lang="en-GB"/>
          </a:p>
        </p:txBody>
      </p:sp>
    </p:spTree>
    <p:extLst>
      <p:ext uri="{BB962C8B-B14F-4D97-AF65-F5344CB8AC3E}">
        <p14:creationId xmlns:p14="http://schemas.microsoft.com/office/powerpoint/2010/main" xmlns="" val="3485147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C2FBE6-EF61-4FE2-8DB9-EB4B34F1B014}" type="datetimeFigureOut">
              <a:rPr lang="en-GB" smtClean="0"/>
              <a:pPr/>
              <a:t>19/02/2017</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85C065D-1188-4715-9D2E-D64B536F1700}" type="slidenum">
              <a:rPr lang="en-GB" smtClean="0"/>
              <a:pPr/>
              <a:t>‹#›</a:t>
            </a:fld>
            <a:endParaRPr lang="en-GB"/>
          </a:p>
        </p:txBody>
      </p:sp>
    </p:spTree>
    <p:extLst>
      <p:ext uri="{BB962C8B-B14F-4D97-AF65-F5344CB8AC3E}">
        <p14:creationId xmlns:p14="http://schemas.microsoft.com/office/powerpoint/2010/main" xmlns="" val="3242630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FC2FBE6-EF61-4FE2-8DB9-EB4B34F1B014}" type="datetimeFigureOut">
              <a:rPr lang="en-GB" smtClean="0"/>
              <a:pPr/>
              <a:t>19/02/2017</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85C065D-1188-4715-9D2E-D64B536F1700}" type="slidenum">
              <a:rPr lang="en-GB" smtClean="0"/>
              <a:pPr/>
              <a:t>‹#›</a:t>
            </a:fld>
            <a:endParaRPr lang="en-GB"/>
          </a:p>
        </p:txBody>
      </p:sp>
    </p:spTree>
    <p:extLst>
      <p:ext uri="{BB962C8B-B14F-4D97-AF65-F5344CB8AC3E}">
        <p14:creationId xmlns:p14="http://schemas.microsoft.com/office/powerpoint/2010/main" xmlns="" val="2251514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FC2FBE6-EF61-4FE2-8DB9-EB4B34F1B014}" type="datetimeFigureOut">
              <a:rPr lang="en-GB" smtClean="0"/>
              <a:pPr/>
              <a:t>19/02/2017</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85C065D-1188-4715-9D2E-D64B536F1700}" type="slidenum">
              <a:rPr lang="en-GB" smtClean="0"/>
              <a:pPr/>
              <a:t>‹#›</a:t>
            </a:fld>
            <a:endParaRPr lang="en-GB"/>
          </a:p>
        </p:txBody>
      </p:sp>
    </p:spTree>
    <p:extLst>
      <p:ext uri="{BB962C8B-B14F-4D97-AF65-F5344CB8AC3E}">
        <p14:creationId xmlns:p14="http://schemas.microsoft.com/office/powerpoint/2010/main" xmlns="" val="2090425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7FC2FBE6-EF61-4FE2-8DB9-EB4B34F1B014}" type="datetimeFigureOut">
              <a:rPr lang="en-GB" smtClean="0"/>
              <a:pPr/>
              <a:t>19/02/2017</a:t>
            </a:fld>
            <a:endParaRPr lang="en-GB"/>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85C065D-1188-4715-9D2E-D64B536F1700}" type="slidenum">
              <a:rPr lang="en-GB" smtClean="0"/>
              <a:pPr/>
              <a:t>‹#›</a:t>
            </a:fld>
            <a:endParaRPr lang="en-GB"/>
          </a:p>
        </p:txBody>
      </p:sp>
    </p:spTree>
    <p:extLst>
      <p:ext uri="{BB962C8B-B14F-4D97-AF65-F5344CB8AC3E}">
        <p14:creationId xmlns:p14="http://schemas.microsoft.com/office/powerpoint/2010/main" xmlns="" val="1911964503"/>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3049" y="1214846"/>
            <a:ext cx="7039248" cy="5342708"/>
          </a:xfrm>
        </p:spPr>
        <p:txBody>
          <a:bodyPr>
            <a:noAutofit/>
          </a:bodyPr>
          <a:lstStyle/>
          <a:p>
            <a:r>
              <a:rPr lang="en-US" sz="1500" b="1" dirty="0">
                <a:latin typeface="Times New Roman" pitchFamily="18" charset="0"/>
                <a:cs typeface="Times New Roman" pitchFamily="18" charset="0"/>
              </a:rPr>
              <a:t>A Comparative Evaluation of Buffer Replacement Algorithms </a:t>
            </a:r>
            <a:r>
              <a:rPr lang="en-US" sz="1500" dirty="0">
                <a:latin typeface="Times New Roman" pitchFamily="18" charset="0"/>
                <a:cs typeface="Times New Roman" pitchFamily="18" charset="0"/>
              </a:rPr>
              <a:t/>
            </a:r>
            <a:br>
              <a:rPr lang="en-US" sz="1500" dirty="0">
                <a:latin typeface="Times New Roman" pitchFamily="18" charset="0"/>
                <a:cs typeface="Times New Roman" pitchFamily="18" charset="0"/>
              </a:rPr>
            </a:br>
            <a:r>
              <a:rPr lang="en-US" sz="1500" b="1" dirty="0">
                <a:latin typeface="Times New Roman" pitchFamily="18" charset="0"/>
                <a:cs typeface="Times New Roman" pitchFamily="18" charset="0"/>
              </a:rPr>
              <a:t> LIRS-WSR and </a:t>
            </a:r>
            <a:r>
              <a:rPr lang="en-US" sz="1500" b="1" dirty="0" smtClean="0">
                <a:latin typeface="Times New Roman" pitchFamily="18" charset="0"/>
                <a:cs typeface="Times New Roman" pitchFamily="18" charset="0"/>
              </a:rPr>
              <a:t>CCF-LRU </a:t>
            </a:r>
            <a:r>
              <a:rPr lang="en-US" sz="1500" b="1" dirty="0">
                <a:latin typeface="Times New Roman" pitchFamily="18" charset="0"/>
                <a:cs typeface="Times New Roman" pitchFamily="18" charset="0"/>
              </a:rPr>
              <a:t>for Flash Memory Based Systems</a:t>
            </a:r>
            <a:br>
              <a:rPr lang="en-US" sz="1500" b="1" dirty="0">
                <a:latin typeface="Times New Roman" pitchFamily="18" charset="0"/>
                <a:cs typeface="Times New Roman" pitchFamily="18" charset="0"/>
              </a:rPr>
            </a:br>
            <a:r>
              <a:rPr lang="en-US" sz="1500" b="1" dirty="0">
                <a:latin typeface="Times New Roman" pitchFamily="18" charset="0"/>
                <a:cs typeface="Times New Roman" pitchFamily="18" charset="0"/>
              </a:rPr>
              <a:t/>
            </a:r>
            <a:br>
              <a:rPr lang="en-US" sz="1500" b="1" dirty="0">
                <a:latin typeface="Times New Roman" pitchFamily="18" charset="0"/>
                <a:cs typeface="Times New Roman" pitchFamily="18" charset="0"/>
              </a:rPr>
            </a:br>
            <a:r>
              <a:rPr lang="en-US" sz="1500" dirty="0">
                <a:latin typeface="Times New Roman" pitchFamily="18" charset="0"/>
                <a:cs typeface="Times New Roman" pitchFamily="18" charset="0"/>
              </a:rPr>
              <a:t/>
            </a:r>
            <a:br>
              <a:rPr lang="en-US" sz="1500" dirty="0">
                <a:latin typeface="Times New Roman" pitchFamily="18" charset="0"/>
                <a:cs typeface="Times New Roman" pitchFamily="18" charset="0"/>
              </a:rPr>
            </a:br>
            <a:r>
              <a:rPr lang="en-US" sz="1500" b="1" dirty="0">
                <a:latin typeface="Times New Roman" pitchFamily="18" charset="0"/>
                <a:cs typeface="Times New Roman" pitchFamily="18" charset="0"/>
              </a:rPr>
              <a:t>A Dissertation </a:t>
            </a:r>
            <a:r>
              <a:rPr lang="en-US" sz="1500" b="1" dirty="0" smtClean="0">
                <a:latin typeface="Times New Roman" pitchFamily="18" charset="0"/>
                <a:cs typeface="Times New Roman" pitchFamily="18" charset="0"/>
              </a:rPr>
              <a:t>Proposal</a:t>
            </a:r>
            <a:r>
              <a:rPr lang="en-US" sz="900" b="1" dirty="0">
                <a:latin typeface="Times New Roman" pitchFamily="18" charset="0"/>
                <a:cs typeface="Times New Roman" pitchFamily="18" charset="0"/>
              </a:rPr>
              <a:t> </a:t>
            </a:r>
            <a:r>
              <a:rPr lang="en-US" sz="900" dirty="0">
                <a:latin typeface="Times New Roman" pitchFamily="18" charset="0"/>
                <a:cs typeface="Times New Roman" pitchFamily="18" charset="0"/>
              </a:rPr>
              <a:t/>
            </a:r>
            <a:br>
              <a:rPr lang="en-US" sz="900" dirty="0">
                <a:latin typeface="Times New Roman" pitchFamily="18" charset="0"/>
                <a:cs typeface="Times New Roman" pitchFamily="18" charset="0"/>
              </a:rPr>
            </a:br>
            <a:r>
              <a:rPr lang="en-US" sz="900" b="1" dirty="0">
                <a:latin typeface="Times New Roman" pitchFamily="18" charset="0"/>
                <a:cs typeface="Times New Roman" pitchFamily="18" charset="0"/>
              </a:rPr>
              <a:t> </a:t>
            </a:r>
            <a:br>
              <a:rPr lang="en-US" sz="900" b="1" dirty="0">
                <a:latin typeface="Times New Roman" pitchFamily="18" charset="0"/>
                <a:cs typeface="Times New Roman" pitchFamily="18" charset="0"/>
              </a:rPr>
            </a:br>
            <a:r>
              <a:rPr lang="en-US" sz="900" dirty="0">
                <a:latin typeface="Times New Roman" pitchFamily="18" charset="0"/>
                <a:cs typeface="Times New Roman" pitchFamily="18" charset="0"/>
              </a:rPr>
              <a:t/>
            </a:r>
            <a:br>
              <a:rPr lang="en-US" sz="900" dirty="0">
                <a:latin typeface="Times New Roman" pitchFamily="18" charset="0"/>
                <a:cs typeface="Times New Roman" pitchFamily="18" charset="0"/>
              </a:rPr>
            </a:br>
            <a:r>
              <a:rPr lang="en-US" sz="1350" b="1" u="sng" dirty="0">
                <a:latin typeface="Times New Roman" pitchFamily="18" charset="0"/>
                <a:cs typeface="Times New Roman" pitchFamily="18" charset="0"/>
              </a:rPr>
              <a:t>Submitted To:</a:t>
            </a:r>
            <a:r>
              <a:rPr lang="en-US" sz="900" dirty="0">
                <a:latin typeface="Times New Roman" pitchFamily="18" charset="0"/>
                <a:cs typeface="Times New Roman" pitchFamily="18" charset="0"/>
              </a:rPr>
              <a:t/>
            </a:r>
            <a:br>
              <a:rPr lang="en-US" sz="900" dirty="0">
                <a:latin typeface="Times New Roman" pitchFamily="18" charset="0"/>
                <a:cs typeface="Times New Roman" pitchFamily="18" charset="0"/>
              </a:rPr>
            </a:br>
            <a:r>
              <a:rPr lang="en-US" sz="1350" dirty="0">
                <a:latin typeface="Times New Roman" pitchFamily="18" charset="0"/>
                <a:cs typeface="Times New Roman" pitchFamily="18" charset="0"/>
              </a:rPr>
              <a:t>Central Department of Computer Science and Information Technology</a:t>
            </a:r>
            <a:br>
              <a:rPr lang="en-US" sz="1350" dirty="0">
                <a:latin typeface="Times New Roman" pitchFamily="18" charset="0"/>
                <a:cs typeface="Times New Roman" pitchFamily="18" charset="0"/>
              </a:rPr>
            </a:br>
            <a:r>
              <a:rPr lang="en-US" sz="1350" dirty="0">
                <a:latin typeface="Times New Roman" pitchFamily="18" charset="0"/>
                <a:cs typeface="Times New Roman" pitchFamily="18" charset="0"/>
              </a:rPr>
              <a:t>Tribhuvan University</a:t>
            </a:r>
            <a:br>
              <a:rPr lang="en-US" sz="1350" dirty="0">
                <a:latin typeface="Times New Roman" pitchFamily="18" charset="0"/>
                <a:cs typeface="Times New Roman" pitchFamily="18" charset="0"/>
              </a:rPr>
            </a:br>
            <a:r>
              <a:rPr lang="en-US" sz="1350" dirty="0">
                <a:latin typeface="Times New Roman" pitchFamily="18" charset="0"/>
                <a:cs typeface="Times New Roman" pitchFamily="18" charset="0"/>
              </a:rPr>
              <a:t>Kirtipur, Nepal</a:t>
            </a:r>
            <a:br>
              <a:rPr lang="en-US" sz="1350" dirty="0">
                <a:latin typeface="Times New Roman" pitchFamily="18" charset="0"/>
                <a:cs typeface="Times New Roman" pitchFamily="18" charset="0"/>
              </a:rPr>
            </a:br>
            <a:r>
              <a:rPr lang="en-US" sz="1350" dirty="0" smtClean="0">
                <a:latin typeface="Times New Roman" pitchFamily="18" charset="0"/>
                <a:cs typeface="Times New Roman" pitchFamily="18" charset="0"/>
              </a:rPr>
              <a:t/>
            </a:r>
            <a:br>
              <a:rPr lang="en-US" sz="1350" dirty="0" smtClean="0">
                <a:latin typeface="Times New Roman" pitchFamily="18" charset="0"/>
                <a:cs typeface="Times New Roman" pitchFamily="18" charset="0"/>
              </a:rPr>
            </a:br>
            <a:r>
              <a:rPr lang="en-US" sz="1600" b="1" u="sng" dirty="0">
                <a:latin typeface="Times New Roman" pitchFamily="18" charset="0"/>
                <a:cs typeface="Times New Roman" pitchFamily="18" charset="0"/>
              </a:rPr>
              <a:t>Under Supervision of:</a:t>
            </a:r>
            <a:r>
              <a:rPr lang="en-US" sz="1000" dirty="0">
                <a:latin typeface="Times New Roman" pitchFamily="18" charset="0"/>
                <a:cs typeface="Times New Roman" pitchFamily="18" charset="0"/>
              </a:rPr>
              <a:t/>
            </a:r>
            <a:br>
              <a:rPr lang="en-US" sz="1000" dirty="0">
                <a:latin typeface="Times New Roman" pitchFamily="18" charset="0"/>
                <a:cs typeface="Times New Roman" pitchFamily="18" charset="0"/>
              </a:rPr>
            </a:br>
            <a:r>
              <a:rPr lang="en-GB" sz="1400" dirty="0" err="1">
                <a:latin typeface="Times New Roman" pitchFamily="18" charset="0"/>
                <a:cs typeface="Times New Roman" pitchFamily="18" charset="0"/>
              </a:rPr>
              <a:t>Prof.</a:t>
            </a:r>
            <a:r>
              <a:rPr lang="en-GB" sz="1400" dirty="0">
                <a:latin typeface="Times New Roman" pitchFamily="18" charset="0"/>
                <a:cs typeface="Times New Roman" pitchFamily="18" charset="0"/>
              </a:rPr>
              <a:t> </a:t>
            </a:r>
            <a:r>
              <a:rPr lang="en-GB" sz="1400" dirty="0" err="1">
                <a:latin typeface="Times New Roman" pitchFamily="18" charset="0"/>
                <a:cs typeface="Times New Roman" pitchFamily="18" charset="0"/>
              </a:rPr>
              <a:t>Dr.</a:t>
            </a:r>
            <a:r>
              <a:rPr lang="en-GB" sz="1400" dirty="0">
                <a:latin typeface="Times New Roman" pitchFamily="18" charset="0"/>
                <a:cs typeface="Times New Roman" pitchFamily="18" charset="0"/>
              </a:rPr>
              <a:t> </a:t>
            </a:r>
            <a:r>
              <a:rPr lang="en-GB" sz="1400" dirty="0" err="1">
                <a:latin typeface="Times New Roman" pitchFamily="18" charset="0"/>
                <a:cs typeface="Times New Roman" pitchFamily="18" charset="0"/>
              </a:rPr>
              <a:t>Subarna</a:t>
            </a:r>
            <a:r>
              <a:rPr lang="en-GB" sz="1400" dirty="0">
                <a:latin typeface="Times New Roman" pitchFamily="18" charset="0"/>
                <a:cs typeface="Times New Roman" pitchFamily="18" charset="0"/>
              </a:rPr>
              <a:t> </a:t>
            </a:r>
            <a:r>
              <a:rPr lang="en-GB" sz="1400" dirty="0" err="1">
                <a:latin typeface="Times New Roman" pitchFamily="18" charset="0"/>
                <a:cs typeface="Times New Roman" pitchFamily="18" charset="0"/>
              </a:rPr>
              <a:t>Shakya</a:t>
            </a:r>
            <a:r>
              <a:rPr lang="en-GB" sz="1400" dirty="0">
                <a:latin typeface="Times New Roman" pitchFamily="18" charset="0"/>
                <a:cs typeface="Times New Roman" pitchFamily="18" charset="0"/>
              </a:rPr>
              <a:t>, PhD</a:t>
            </a:r>
            <a:r>
              <a:rPr lang="en-US" sz="1400" dirty="0">
                <a:latin typeface="Times New Roman" pitchFamily="18" charset="0"/>
                <a:cs typeface="Times New Roman" pitchFamily="18" charset="0"/>
              </a:rPr>
              <a:t/>
            </a:r>
            <a:br>
              <a:rPr lang="en-US" sz="1400" dirty="0">
                <a:latin typeface="Times New Roman" pitchFamily="18" charset="0"/>
                <a:cs typeface="Times New Roman" pitchFamily="18" charset="0"/>
              </a:rPr>
            </a:br>
            <a:r>
              <a:rPr lang="en-GB" sz="1400" dirty="0">
                <a:latin typeface="Times New Roman" pitchFamily="18" charset="0"/>
                <a:cs typeface="Times New Roman" pitchFamily="18" charset="0"/>
              </a:rPr>
              <a:t>Assistant Dean of Department of Electronics &amp; Computer Engineering Institute of </a:t>
            </a:r>
            <a:r>
              <a:rPr lang="en-GB" sz="1400" dirty="0" smtClean="0">
                <a:latin typeface="Times New Roman" pitchFamily="18" charset="0"/>
                <a:cs typeface="Times New Roman" pitchFamily="18" charset="0"/>
              </a:rPr>
              <a:t>Engineering</a:t>
            </a:r>
            <a:r>
              <a:rPr lang="en-US" sz="1350" dirty="0">
                <a:latin typeface="Times New Roman" pitchFamily="18" charset="0"/>
                <a:cs typeface="Times New Roman" pitchFamily="18" charset="0"/>
              </a:rPr>
              <a:t/>
            </a:r>
            <a:br>
              <a:rPr lang="en-US" sz="1350" dirty="0">
                <a:latin typeface="Times New Roman" pitchFamily="18" charset="0"/>
                <a:cs typeface="Times New Roman" pitchFamily="18" charset="0"/>
              </a:rPr>
            </a:br>
            <a:r>
              <a:rPr lang="en-US" sz="1350" dirty="0">
                <a:latin typeface="Times New Roman" pitchFamily="18" charset="0"/>
                <a:cs typeface="Times New Roman" pitchFamily="18" charset="0"/>
              </a:rPr>
              <a:t> </a:t>
            </a:r>
            <a:r>
              <a:rPr lang="en-US" sz="900" dirty="0">
                <a:latin typeface="Times New Roman" pitchFamily="18" charset="0"/>
                <a:cs typeface="Times New Roman" pitchFamily="18" charset="0"/>
              </a:rPr>
              <a:t/>
            </a:r>
            <a:br>
              <a:rPr lang="en-US" sz="900" dirty="0">
                <a:latin typeface="Times New Roman" pitchFamily="18" charset="0"/>
                <a:cs typeface="Times New Roman" pitchFamily="18" charset="0"/>
              </a:rPr>
            </a:br>
            <a:r>
              <a:rPr lang="en-US" sz="1350" b="1" u="sng" dirty="0">
                <a:latin typeface="Times New Roman" pitchFamily="18" charset="0"/>
                <a:cs typeface="Times New Roman" pitchFamily="18" charset="0"/>
              </a:rPr>
              <a:t>Under </a:t>
            </a:r>
            <a:r>
              <a:rPr lang="en-US" sz="1350" b="1" u="sng" dirty="0" smtClean="0">
                <a:latin typeface="Times New Roman" pitchFamily="18" charset="0"/>
                <a:cs typeface="Times New Roman" pitchFamily="18" charset="0"/>
              </a:rPr>
              <a:t>Co-Supervision </a:t>
            </a:r>
            <a:r>
              <a:rPr lang="en-US" sz="1350" b="1" u="sng" dirty="0">
                <a:latin typeface="Times New Roman" pitchFamily="18" charset="0"/>
                <a:cs typeface="Times New Roman" pitchFamily="18" charset="0"/>
              </a:rPr>
              <a:t>of:</a:t>
            </a:r>
            <a:r>
              <a:rPr lang="en-US" sz="900" dirty="0">
                <a:latin typeface="Times New Roman" pitchFamily="18" charset="0"/>
                <a:cs typeface="Times New Roman" pitchFamily="18" charset="0"/>
              </a:rPr>
              <a:t/>
            </a:r>
            <a:br>
              <a:rPr lang="en-US" sz="900" dirty="0">
                <a:latin typeface="Times New Roman" pitchFamily="18" charset="0"/>
                <a:cs typeface="Times New Roman" pitchFamily="18" charset="0"/>
              </a:rPr>
            </a:br>
            <a:r>
              <a:rPr lang="en-GB" sz="1200" dirty="0" smtClean="0">
                <a:latin typeface="Times New Roman" pitchFamily="18" charset="0"/>
                <a:cs typeface="Times New Roman" pitchFamily="18" charset="0"/>
              </a:rPr>
              <a:t>Mr Arjun Singh Saud</a:t>
            </a:r>
            <a:r>
              <a:rPr lang="en-US" sz="1200" dirty="0">
                <a:latin typeface="Times New Roman" pitchFamily="18" charset="0"/>
                <a:cs typeface="Times New Roman" pitchFamily="18" charset="0"/>
              </a:rPr>
              <a:t/>
            </a:r>
            <a:br>
              <a:rPr lang="en-US" sz="1200" dirty="0">
                <a:latin typeface="Times New Roman" pitchFamily="18" charset="0"/>
                <a:cs typeface="Times New Roman" pitchFamily="18" charset="0"/>
              </a:rPr>
            </a:br>
            <a:r>
              <a:rPr lang="en-US" sz="1200" dirty="0" smtClean="0">
                <a:latin typeface="Times New Roman" pitchFamily="18" charset="0"/>
                <a:cs typeface="Times New Roman" pitchFamily="18" charset="0"/>
              </a:rPr>
              <a:t>Lecturer</a:t>
            </a:r>
            <a:br>
              <a:rPr lang="en-US" sz="1200" dirty="0" smtClean="0">
                <a:latin typeface="Times New Roman" pitchFamily="18" charset="0"/>
                <a:cs typeface="Times New Roman" pitchFamily="18" charset="0"/>
              </a:rPr>
            </a:br>
            <a:r>
              <a:rPr lang="en-US" sz="1200" dirty="0" smtClean="0">
                <a:latin typeface="Times New Roman" pitchFamily="18" charset="0"/>
                <a:cs typeface="Times New Roman" pitchFamily="18" charset="0"/>
              </a:rPr>
              <a:t>CDCSIT, TU</a:t>
            </a:r>
            <a:r>
              <a:rPr lang="en-US" sz="1200" dirty="0">
                <a:latin typeface="Times New Roman" pitchFamily="18" charset="0"/>
                <a:cs typeface="Times New Roman" pitchFamily="18" charset="0"/>
              </a:rPr>
              <a:t/>
            </a:r>
            <a:br>
              <a:rPr lang="en-US" sz="1200" dirty="0">
                <a:latin typeface="Times New Roman" pitchFamily="18" charset="0"/>
                <a:cs typeface="Times New Roman" pitchFamily="18" charset="0"/>
              </a:rPr>
            </a:br>
            <a:r>
              <a:rPr lang="en-US" sz="900" dirty="0">
                <a:latin typeface="Times New Roman" pitchFamily="18" charset="0"/>
                <a:cs typeface="Times New Roman" pitchFamily="18" charset="0"/>
              </a:rPr>
              <a:t/>
            </a:r>
            <a:br>
              <a:rPr lang="en-US" sz="900" dirty="0">
                <a:latin typeface="Times New Roman" pitchFamily="18" charset="0"/>
                <a:cs typeface="Times New Roman" pitchFamily="18" charset="0"/>
              </a:rPr>
            </a:br>
            <a:r>
              <a:rPr lang="en-US" sz="1350" b="1" u="sng" dirty="0">
                <a:latin typeface="Times New Roman" pitchFamily="18" charset="0"/>
                <a:cs typeface="Times New Roman" pitchFamily="18" charset="0"/>
              </a:rPr>
              <a:t>Submitted by:</a:t>
            </a:r>
            <a:r>
              <a:rPr lang="en-US" sz="900" dirty="0">
                <a:latin typeface="Times New Roman" pitchFamily="18" charset="0"/>
                <a:cs typeface="Times New Roman" pitchFamily="18" charset="0"/>
              </a:rPr>
              <a:t/>
            </a:r>
            <a:br>
              <a:rPr lang="en-US" sz="900" dirty="0">
                <a:latin typeface="Times New Roman" pitchFamily="18" charset="0"/>
                <a:cs typeface="Times New Roman" pitchFamily="18" charset="0"/>
              </a:rPr>
            </a:br>
            <a:r>
              <a:rPr lang="en-US" sz="1200" dirty="0">
                <a:latin typeface="Times New Roman" pitchFamily="18" charset="0"/>
                <a:cs typeface="Times New Roman" pitchFamily="18" charset="0"/>
              </a:rPr>
              <a:t>Mahesh Kumar Yadav</a:t>
            </a:r>
            <a:br>
              <a:rPr lang="en-US" sz="1200" dirty="0">
                <a:latin typeface="Times New Roman" pitchFamily="18" charset="0"/>
                <a:cs typeface="Times New Roman" pitchFamily="18" charset="0"/>
              </a:rPr>
            </a:br>
            <a:r>
              <a:rPr lang="en-US" sz="1200" dirty="0">
                <a:latin typeface="Times New Roman" pitchFamily="18" charset="0"/>
                <a:cs typeface="Times New Roman" pitchFamily="18" charset="0"/>
              </a:rPr>
              <a:t>(2010-2012, Roll no: </a:t>
            </a:r>
            <a:r>
              <a:rPr lang="en-US" sz="1200" dirty="0" smtClean="0">
                <a:latin typeface="Times New Roman" pitchFamily="18" charset="0"/>
                <a:cs typeface="Times New Roman" pitchFamily="18" charset="0"/>
              </a:rPr>
              <a:t>20)</a:t>
            </a:r>
            <a:r>
              <a:rPr lang="en-US" sz="1200" dirty="0">
                <a:latin typeface="Times New Roman" pitchFamily="18" charset="0"/>
                <a:cs typeface="Times New Roman" pitchFamily="18" charset="0"/>
              </a:rPr>
              <a:t/>
            </a:r>
            <a:br>
              <a:rPr lang="en-US" sz="1200" dirty="0">
                <a:latin typeface="Times New Roman" pitchFamily="18" charset="0"/>
                <a:cs typeface="Times New Roman" pitchFamily="18" charset="0"/>
              </a:rPr>
            </a:br>
            <a:r>
              <a:rPr lang="en-US" sz="1200" dirty="0">
                <a:latin typeface="Times New Roman" pitchFamily="18" charset="0"/>
                <a:cs typeface="Times New Roman" pitchFamily="18" charset="0"/>
              </a:rPr>
              <a:t>CDCSIT, TU</a:t>
            </a:r>
            <a:br>
              <a:rPr lang="en-US" sz="1200" dirty="0">
                <a:latin typeface="Times New Roman" pitchFamily="18" charset="0"/>
                <a:cs typeface="Times New Roman" pitchFamily="18" charset="0"/>
              </a:rPr>
            </a:br>
            <a:endParaRPr lang="en-US" sz="900"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xmlns="" val="12886905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35531"/>
            <a:ext cx="6589199" cy="1280890"/>
          </a:xfrm>
        </p:spPr>
        <p:txBody>
          <a:bodyPr>
            <a:normAutofit/>
          </a:bodyPr>
          <a:lstStyle/>
          <a:p>
            <a:pPr algn="l"/>
            <a:r>
              <a:rPr lang="en-US" sz="2100" b="1" dirty="0">
                <a:latin typeface="Times New Roman" pitchFamily="18" charset="0"/>
                <a:cs typeface="Times New Roman" pitchFamily="18" charset="0"/>
              </a:rPr>
              <a:t>Objective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
        <p:nvSpPr>
          <p:cNvPr id="4" name="Rectangle 3"/>
          <p:cNvSpPr/>
          <p:nvPr/>
        </p:nvSpPr>
        <p:spPr>
          <a:xfrm>
            <a:off x="1371600" y="2514601"/>
            <a:ext cx="6229350" cy="1546577"/>
          </a:xfrm>
          <a:prstGeom prst="rect">
            <a:avLst/>
          </a:prstGeom>
        </p:spPr>
        <p:txBody>
          <a:bodyPr wrap="square">
            <a:spAutoFit/>
          </a:bodyPr>
          <a:lstStyle/>
          <a:p>
            <a:r>
              <a:rPr lang="en-US" sz="1350" dirty="0">
                <a:latin typeface="Times New Roman" pitchFamily="18" charset="0"/>
                <a:cs typeface="Times New Roman" pitchFamily="18" charset="0"/>
              </a:rPr>
              <a:t>The main objective of this dissertation work is:</a:t>
            </a:r>
          </a:p>
          <a:p>
            <a:endParaRPr lang="en-US" sz="1350" dirty="0">
              <a:latin typeface="Times New Roman" pitchFamily="18" charset="0"/>
              <a:cs typeface="Times New Roman" pitchFamily="18" charset="0"/>
            </a:endParaRPr>
          </a:p>
          <a:p>
            <a:pPr algn="just">
              <a:buFont typeface="Wingdings" pitchFamily="2" charset="2"/>
              <a:buChar char="§"/>
            </a:pPr>
            <a:r>
              <a:rPr lang="en-GB" sz="1350" b="1" dirty="0">
                <a:latin typeface="Times New Roman" pitchFamily="18" charset="0"/>
                <a:cs typeface="Times New Roman" pitchFamily="18" charset="0"/>
              </a:rPr>
              <a:t>To perform a comparative study of LIRS-WSR and CCF-LRU buffer replacement algorithms for flash based systems in terms of hit rate and write count; </a:t>
            </a:r>
            <a:r>
              <a:rPr lang="en-GB" sz="1350" b="1" dirty="0" smtClean="0">
                <a:latin typeface="Times New Roman" pitchFamily="18" charset="0"/>
                <a:cs typeface="Times New Roman" pitchFamily="18" charset="0"/>
              </a:rPr>
              <a:t>and</a:t>
            </a:r>
          </a:p>
          <a:p>
            <a:pPr algn="just">
              <a:buFont typeface="Wingdings" pitchFamily="2" charset="2"/>
              <a:buChar char="§"/>
            </a:pPr>
            <a:endParaRPr lang="en-GB" sz="1350" b="1" dirty="0" smtClean="0">
              <a:latin typeface="Times New Roman" pitchFamily="18" charset="0"/>
              <a:cs typeface="Times New Roman" pitchFamily="18" charset="0"/>
            </a:endParaRPr>
          </a:p>
          <a:p>
            <a:pPr algn="just">
              <a:buFont typeface="Wingdings" pitchFamily="2" charset="2"/>
              <a:buChar char="§"/>
            </a:pPr>
            <a:r>
              <a:rPr lang="en-GB" sz="1350" b="1" dirty="0">
                <a:latin typeface="Times New Roman" pitchFamily="18" charset="0"/>
                <a:cs typeface="Times New Roman" pitchFamily="18" charset="0"/>
              </a:rPr>
              <a:t>To evaluate the performance of LIRS-WSR and CCF-LRU.</a:t>
            </a:r>
            <a:endParaRPr lang="en-US" sz="135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18766496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6294" y="735531"/>
            <a:ext cx="6589200" cy="1280890"/>
          </a:xfrm>
        </p:spPr>
        <p:txBody>
          <a:bodyPr>
            <a:normAutofit/>
          </a:bodyPr>
          <a:lstStyle/>
          <a:p>
            <a:pPr algn="l"/>
            <a:r>
              <a:rPr lang="en-US" sz="2100" b="1" dirty="0">
                <a:latin typeface="Times New Roman" pitchFamily="18" charset="0"/>
                <a:cs typeface="Times New Roman" pitchFamily="18" charset="0"/>
              </a:rPr>
              <a:t>Literature Review</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
        <p:nvSpPr>
          <p:cNvPr id="3" name="Rectangle 2"/>
          <p:cNvSpPr/>
          <p:nvPr/>
        </p:nvSpPr>
        <p:spPr>
          <a:xfrm>
            <a:off x="1386294" y="2457450"/>
            <a:ext cx="6157506" cy="3416320"/>
          </a:xfrm>
          <a:prstGeom prst="rect">
            <a:avLst/>
          </a:prstGeom>
        </p:spPr>
        <p:txBody>
          <a:bodyPr wrap="square">
            <a:spAutoFit/>
          </a:bodyPr>
          <a:lstStyle/>
          <a:p>
            <a:pPr>
              <a:buFont typeface="Wingdings" pitchFamily="2" charset="2"/>
              <a:buChar char="§"/>
            </a:pPr>
            <a:r>
              <a:rPr lang="en-US" sz="1350" dirty="0">
                <a:latin typeface="Times New Roman" pitchFamily="18" charset="0"/>
                <a:cs typeface="Times New Roman" pitchFamily="18" charset="0"/>
              </a:rPr>
              <a:t>  Buffer Replacement algorithm identifies the victim page and replaces it by </a:t>
            </a:r>
            <a:br>
              <a:rPr lang="en-US" sz="1350" dirty="0">
                <a:latin typeface="Times New Roman" pitchFamily="18" charset="0"/>
                <a:cs typeface="Times New Roman" pitchFamily="18" charset="0"/>
              </a:rPr>
            </a:br>
            <a:r>
              <a:rPr lang="en-US" sz="1350" dirty="0">
                <a:latin typeface="Times New Roman" pitchFamily="18" charset="0"/>
                <a:cs typeface="Times New Roman" pitchFamily="18" charset="0"/>
              </a:rPr>
              <a:t>    fetched page because of lack of primary storage. </a:t>
            </a:r>
          </a:p>
          <a:p>
            <a:endParaRPr lang="en-US" sz="1350" dirty="0">
              <a:latin typeface="Times New Roman" pitchFamily="18" charset="0"/>
              <a:cs typeface="Times New Roman" pitchFamily="18" charset="0"/>
            </a:endParaRPr>
          </a:p>
          <a:p>
            <a:pPr>
              <a:buFont typeface="Wingdings" pitchFamily="2" charset="2"/>
              <a:buChar char="§"/>
            </a:pPr>
            <a:r>
              <a:rPr lang="en-US" sz="1350" dirty="0">
                <a:latin typeface="Times New Roman" pitchFamily="18" charset="0"/>
                <a:cs typeface="Times New Roman" pitchFamily="18" charset="0"/>
              </a:rPr>
              <a:t>  Many algorithms have been proposed so far.</a:t>
            </a:r>
          </a:p>
          <a:p>
            <a:pPr>
              <a:buFont typeface="Wingdings" pitchFamily="2" charset="2"/>
              <a:buChar char="§"/>
            </a:pPr>
            <a:r>
              <a:rPr lang="en-US" sz="1350" dirty="0">
                <a:latin typeface="Times New Roman" pitchFamily="18" charset="0"/>
                <a:cs typeface="Times New Roman" pitchFamily="18" charset="0"/>
              </a:rPr>
              <a:t>   Among them, some well-known one’s are</a:t>
            </a:r>
            <a:r>
              <a:rPr lang="en-US" sz="1350" dirty="0" smtClean="0">
                <a:latin typeface="Times New Roman" pitchFamily="18" charset="0"/>
                <a:cs typeface="Times New Roman" pitchFamily="18" charset="0"/>
              </a:rPr>
              <a:t>:</a:t>
            </a:r>
            <a:endParaRPr lang="en-US" sz="1350" dirty="0">
              <a:latin typeface="Times New Roman" pitchFamily="18" charset="0"/>
              <a:cs typeface="Times New Roman" pitchFamily="18" charset="0"/>
            </a:endParaRPr>
          </a:p>
          <a:p>
            <a:pPr lvl="1">
              <a:buFont typeface="Arial" pitchFamily="34" charset="0"/>
              <a:buChar char="•"/>
            </a:pPr>
            <a:r>
              <a:rPr lang="en-US" sz="1350" dirty="0">
                <a:latin typeface="Times New Roman" pitchFamily="18" charset="0"/>
                <a:cs typeface="Times New Roman" pitchFamily="18" charset="0"/>
              </a:rPr>
              <a:t>   LRU </a:t>
            </a:r>
            <a:r>
              <a:rPr lang="en-US" sz="1350" dirty="0" smtClean="0">
                <a:latin typeface="Times New Roman" pitchFamily="18" charset="0"/>
                <a:cs typeface="Times New Roman" pitchFamily="18" charset="0"/>
              </a:rPr>
              <a:t>[6]: evicts the page that has been used for longest period of time.</a:t>
            </a:r>
            <a:endParaRPr lang="en-US" sz="1350" dirty="0">
              <a:latin typeface="Times New Roman" pitchFamily="18" charset="0"/>
              <a:cs typeface="Times New Roman" pitchFamily="18" charset="0"/>
            </a:endParaRPr>
          </a:p>
          <a:p>
            <a:pPr lvl="1">
              <a:buFont typeface="Arial" pitchFamily="34" charset="0"/>
              <a:buChar char="•"/>
            </a:pPr>
            <a:r>
              <a:rPr lang="en-US" sz="1350" dirty="0">
                <a:latin typeface="Times New Roman" pitchFamily="18" charset="0"/>
                <a:cs typeface="Times New Roman" pitchFamily="18" charset="0"/>
              </a:rPr>
              <a:t>   CLOCK </a:t>
            </a:r>
            <a:r>
              <a:rPr lang="en-US" sz="1350" dirty="0" smtClean="0">
                <a:latin typeface="Times New Roman" pitchFamily="18" charset="0"/>
                <a:cs typeface="Times New Roman" pitchFamily="18" charset="0"/>
              </a:rPr>
              <a:t>[13]: Considered as circular buffer.</a:t>
            </a:r>
            <a:endParaRPr lang="en-US" sz="1350" dirty="0">
              <a:latin typeface="Times New Roman" pitchFamily="18" charset="0"/>
              <a:cs typeface="Times New Roman" pitchFamily="18" charset="0"/>
            </a:endParaRPr>
          </a:p>
          <a:p>
            <a:pPr lvl="1">
              <a:buFont typeface="Arial" pitchFamily="34" charset="0"/>
              <a:buChar char="•"/>
            </a:pPr>
            <a:r>
              <a:rPr lang="en-US" sz="1350" dirty="0" smtClean="0">
                <a:latin typeface="Times New Roman" pitchFamily="18" charset="0"/>
                <a:cs typeface="Times New Roman" pitchFamily="18" charset="0"/>
              </a:rPr>
              <a:t>   LIRS [5] : Based on two matrices: IRR and </a:t>
            </a:r>
            <a:r>
              <a:rPr lang="en-US" sz="1350" dirty="0" err="1" smtClean="0">
                <a:latin typeface="Times New Roman" pitchFamily="18" charset="0"/>
                <a:cs typeface="Times New Roman" pitchFamily="18" charset="0"/>
              </a:rPr>
              <a:t>Recency</a:t>
            </a:r>
            <a:r>
              <a:rPr lang="en-US" sz="1350" dirty="0" smtClean="0">
                <a:latin typeface="Times New Roman" pitchFamily="18" charset="0"/>
                <a:cs typeface="Times New Roman" pitchFamily="18" charset="0"/>
              </a:rPr>
              <a:t>.</a:t>
            </a:r>
          </a:p>
          <a:p>
            <a:pPr lvl="1"/>
            <a:r>
              <a:rPr lang="en-US" sz="1350" dirty="0">
                <a:latin typeface="Times New Roman" pitchFamily="18" charset="0"/>
                <a:cs typeface="Times New Roman" pitchFamily="18" charset="0"/>
              </a:rPr>
              <a:t>	</a:t>
            </a:r>
            <a:r>
              <a:rPr lang="en-US" sz="1350" dirty="0" smtClean="0">
                <a:latin typeface="Times New Roman" pitchFamily="18" charset="0"/>
                <a:cs typeface="Times New Roman" pitchFamily="18" charset="0"/>
              </a:rPr>
              <a:t>IRR: no. of distinct blocks access between last two consecutive accesses 		of data block</a:t>
            </a:r>
          </a:p>
          <a:p>
            <a:pPr lvl="1"/>
            <a:r>
              <a:rPr lang="en-US" sz="1350" dirty="0">
                <a:latin typeface="Times New Roman" pitchFamily="18" charset="0"/>
                <a:cs typeface="Times New Roman" pitchFamily="18" charset="0"/>
              </a:rPr>
              <a:t>	</a:t>
            </a:r>
            <a:r>
              <a:rPr lang="en-US" sz="1350" dirty="0" err="1" smtClean="0">
                <a:latin typeface="Times New Roman" pitchFamily="18" charset="0"/>
                <a:cs typeface="Times New Roman" pitchFamily="18" charset="0"/>
              </a:rPr>
              <a:t>Recency</a:t>
            </a:r>
            <a:r>
              <a:rPr lang="en-US" sz="1350" dirty="0" smtClean="0">
                <a:latin typeface="Times New Roman" pitchFamily="18" charset="0"/>
                <a:cs typeface="Times New Roman" pitchFamily="18" charset="0"/>
              </a:rPr>
              <a:t>: no of distinct block access between last reference to current 	time.</a:t>
            </a:r>
          </a:p>
          <a:p>
            <a:pPr lvl="1">
              <a:buFont typeface="Arial" pitchFamily="34" charset="0"/>
              <a:buChar char="•"/>
            </a:pPr>
            <a:r>
              <a:rPr lang="en-US" sz="1350" dirty="0" smtClean="0">
                <a:latin typeface="Times New Roman" pitchFamily="18" charset="0"/>
                <a:cs typeface="Times New Roman" pitchFamily="18" charset="0"/>
              </a:rPr>
              <a:t>   Clock Pro [15]: Similar principle as LIRS.</a:t>
            </a:r>
            <a:endParaRPr lang="en-US" sz="1350" dirty="0">
              <a:latin typeface="Times New Roman" pitchFamily="18" charset="0"/>
              <a:cs typeface="Times New Roman" pitchFamily="18" charset="0"/>
            </a:endParaRPr>
          </a:p>
          <a:p>
            <a:pPr lvl="1">
              <a:buFont typeface="Arial" pitchFamily="34" charset="0"/>
              <a:buChar char="•"/>
            </a:pPr>
            <a:r>
              <a:rPr lang="en-US" sz="1350" dirty="0">
                <a:latin typeface="Times New Roman" pitchFamily="18" charset="0"/>
                <a:cs typeface="Times New Roman" pitchFamily="18" charset="0"/>
              </a:rPr>
              <a:t> </a:t>
            </a:r>
            <a:r>
              <a:rPr lang="en-US" sz="1350" dirty="0" smtClean="0">
                <a:latin typeface="Times New Roman" pitchFamily="18" charset="0"/>
                <a:cs typeface="Times New Roman" pitchFamily="18" charset="0"/>
              </a:rPr>
              <a:t>  ARC [7, 8]: Improves basic of LRU, splits into 2 parts. (T1 for recently and 	T2 for frequently referenced entries.</a:t>
            </a:r>
            <a:endParaRPr lang="en-US" sz="1350" dirty="0">
              <a:latin typeface="Times New Roman" pitchFamily="18" charset="0"/>
              <a:cs typeface="Times New Roman" pitchFamily="18" charset="0"/>
            </a:endParaRPr>
          </a:p>
          <a:p>
            <a:pPr lvl="1">
              <a:buFont typeface="Arial" pitchFamily="34" charset="0"/>
              <a:buChar char="•"/>
            </a:pPr>
            <a:r>
              <a:rPr lang="en-US" sz="1350" dirty="0">
                <a:latin typeface="Times New Roman" pitchFamily="18" charset="0"/>
                <a:cs typeface="Times New Roman" pitchFamily="18" charset="0"/>
              </a:rPr>
              <a:t> </a:t>
            </a:r>
            <a:r>
              <a:rPr lang="en-US" sz="1350" dirty="0" smtClean="0">
                <a:latin typeface="Times New Roman" pitchFamily="18" charset="0"/>
                <a:cs typeface="Times New Roman" pitchFamily="18" charset="0"/>
              </a:rPr>
              <a:t> MRU: Evicts recently used page.</a:t>
            </a:r>
          </a:p>
        </p:txBody>
      </p:sp>
      <p:sp>
        <p:nvSpPr>
          <p:cNvPr id="11265" name="Rectangle 1"/>
          <p:cNvSpPr>
            <a:spLocks noChangeArrowheads="1"/>
          </p:cNvSpPr>
          <p:nvPr/>
        </p:nvSpPr>
        <p:spPr bwMode="auto">
          <a:xfrm>
            <a:off x="1386294" y="2105071"/>
            <a:ext cx="5414556" cy="300082"/>
          </a:xfrm>
          <a:prstGeom prst="rect">
            <a:avLst/>
          </a:prstGeom>
          <a:noFill/>
          <a:ln w="9525">
            <a:noFill/>
            <a:miter lim="800000"/>
            <a:headEnd/>
            <a:tailEnd/>
          </a:ln>
          <a:effectLst/>
        </p:spPr>
        <p:txBody>
          <a:bodyPr vert="horz" wrap="square" lIns="68580" tIns="34290" rIns="68580" bIns="34290" numCol="1" anchor="ctr" anchorCtr="0" compatLnSpc="1">
            <a:prstTxWarp prst="textNoShape">
              <a:avLst/>
            </a:prstTxWarp>
            <a:spAutoFit/>
          </a:bodyPr>
          <a:lstStyle/>
          <a:p>
            <a:pPr fontAlgn="base">
              <a:spcBef>
                <a:spcPct val="0"/>
              </a:spcBef>
              <a:spcAft>
                <a:spcPct val="0"/>
              </a:spcAft>
              <a:buFont typeface="Wingdings" pitchFamily="2" charset="2"/>
              <a:buChar char="v"/>
            </a:pPr>
            <a:r>
              <a:rPr lang="en-US" sz="1500" b="1" dirty="0">
                <a:latin typeface="Times New Roman" pitchFamily="18" charset="0"/>
                <a:ea typeface="Times New Roman" pitchFamily="18" charset="0"/>
                <a:cs typeface="Times New Roman" pitchFamily="18" charset="0"/>
              </a:rPr>
              <a:t>Traditional Buffer Replacement Algorithms</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xmlns="" val="3100652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7927" y="738590"/>
            <a:ext cx="6589200" cy="1280890"/>
          </a:xfrm>
        </p:spPr>
        <p:txBody>
          <a:bodyPr>
            <a:noAutofit/>
          </a:bodyPr>
          <a:lstStyle/>
          <a:p>
            <a:pPr algn="l">
              <a:buFont typeface="Wingdings" pitchFamily="2" charset="2"/>
              <a:buChar char="v"/>
            </a:pPr>
            <a:r>
              <a:rPr lang="en-US" sz="1500" b="1" dirty="0">
                <a:latin typeface="Times New Roman" pitchFamily="18" charset="0"/>
                <a:cs typeface="Times New Roman" pitchFamily="18" charset="0"/>
              </a:rPr>
              <a:t>Buffer Replacement Algorithms for Flash-Based Systems</a:t>
            </a:r>
            <a:endParaRPr lang="en-US" sz="1500" dirty="0">
              <a:latin typeface="Times New Roman" pitchFamily="18" charset="0"/>
              <a:cs typeface="Times New Roman" pitchFamily="18" charset="0"/>
            </a:endParaRPr>
          </a:p>
        </p:txBody>
      </p:sp>
      <p:sp>
        <p:nvSpPr>
          <p:cNvPr id="8" name="Slide Number Placeholder 7"/>
          <p:cNvSpPr>
            <a:spLocks noGrp="1"/>
          </p:cNvSpPr>
          <p:nvPr>
            <p:ph type="sldNum" sz="quarter" idx="12"/>
          </p:nvPr>
        </p:nvSpPr>
        <p:spPr/>
        <p:txBody>
          <a:bodyPr/>
          <a:lstStyle/>
          <a:p>
            <a:fld id="{B6F15528-21DE-4FAA-801E-634DDDAF4B2B}" type="slidenum">
              <a:rPr lang="en-US" smtClean="0"/>
              <a:pPr/>
              <a:t>12</a:t>
            </a:fld>
            <a:endParaRPr lang="en-US"/>
          </a:p>
        </p:txBody>
      </p:sp>
      <p:sp>
        <p:nvSpPr>
          <p:cNvPr id="3" name="Rectangle 2"/>
          <p:cNvSpPr/>
          <p:nvPr/>
        </p:nvSpPr>
        <p:spPr>
          <a:xfrm>
            <a:off x="1387927" y="2171700"/>
            <a:ext cx="5755823" cy="507831"/>
          </a:xfrm>
          <a:prstGeom prst="rect">
            <a:avLst/>
          </a:prstGeom>
        </p:spPr>
        <p:txBody>
          <a:bodyPr wrap="square">
            <a:spAutoFit/>
          </a:bodyPr>
          <a:lstStyle/>
          <a:p>
            <a:pPr algn="just">
              <a:buFont typeface="Wingdings" pitchFamily="2" charset="2"/>
              <a:buChar char="§"/>
            </a:pPr>
            <a:r>
              <a:rPr lang="en-US" sz="1350" dirty="0">
                <a:latin typeface="Times New Roman" pitchFamily="18" charset="0"/>
                <a:cs typeface="Times New Roman" pitchFamily="18" charset="0"/>
              </a:rPr>
              <a:t>   Clean First LRU (CFLRU) </a:t>
            </a:r>
            <a:r>
              <a:rPr lang="en-US" sz="1350" dirty="0" smtClean="0">
                <a:latin typeface="Times New Roman" pitchFamily="18" charset="0"/>
                <a:cs typeface="Times New Roman" pitchFamily="18" charset="0"/>
              </a:rPr>
              <a:t>[19] </a:t>
            </a:r>
          </a:p>
          <a:p>
            <a:pPr algn="just"/>
            <a:r>
              <a:rPr lang="en-US" sz="1350" dirty="0">
                <a:latin typeface="Times New Roman" pitchFamily="18" charset="0"/>
                <a:cs typeface="Times New Roman" pitchFamily="18" charset="0"/>
              </a:rPr>
              <a:t>	</a:t>
            </a:r>
            <a:r>
              <a:rPr lang="en-US" sz="1350" dirty="0" smtClean="0">
                <a:latin typeface="Times New Roman" pitchFamily="18" charset="0"/>
                <a:cs typeface="Times New Roman" pitchFamily="18" charset="0"/>
              </a:rPr>
              <a:t>		(Working region </a:t>
            </a:r>
            <a:r>
              <a:rPr lang="en-US" sz="1350" smtClean="0">
                <a:latin typeface="Times New Roman" pitchFamily="18" charset="0"/>
                <a:cs typeface="Times New Roman" pitchFamily="18" charset="0"/>
              </a:rPr>
              <a:t>and Widow)</a:t>
            </a:r>
            <a:endParaRPr lang="en-US" sz="1350" dirty="0">
              <a:latin typeface="Times New Roman" pitchFamily="18" charset="0"/>
              <a:cs typeface="Times New Roman" pitchFamily="18" charset="0"/>
            </a:endParaRPr>
          </a:p>
        </p:txBody>
      </p:sp>
      <p:sp>
        <p:nvSpPr>
          <p:cNvPr id="4" name="Rectangle 3"/>
          <p:cNvSpPr/>
          <p:nvPr/>
        </p:nvSpPr>
        <p:spPr>
          <a:xfrm>
            <a:off x="1387927" y="2833010"/>
            <a:ext cx="5812973" cy="507831"/>
          </a:xfrm>
          <a:prstGeom prst="rect">
            <a:avLst/>
          </a:prstGeom>
        </p:spPr>
        <p:txBody>
          <a:bodyPr wrap="square">
            <a:spAutoFit/>
          </a:bodyPr>
          <a:lstStyle/>
          <a:p>
            <a:pPr algn="just">
              <a:buFont typeface="Wingdings" pitchFamily="2" charset="2"/>
              <a:buChar char="§"/>
            </a:pPr>
            <a:r>
              <a:rPr lang="en-US" sz="1350" dirty="0">
                <a:latin typeface="Times New Roman" pitchFamily="18" charset="0"/>
                <a:cs typeface="Times New Roman" pitchFamily="18" charset="0"/>
              </a:rPr>
              <a:t>   Clean First Dirty Clustered (CFDC) </a:t>
            </a:r>
            <a:r>
              <a:rPr lang="en-US" sz="1350" dirty="0" smtClean="0">
                <a:latin typeface="Times New Roman" pitchFamily="18" charset="0"/>
                <a:cs typeface="Times New Roman" pitchFamily="18" charset="0"/>
              </a:rPr>
              <a:t> </a:t>
            </a:r>
          </a:p>
          <a:p>
            <a:pPr algn="just"/>
            <a:r>
              <a:rPr lang="en-US" sz="1350" dirty="0">
                <a:latin typeface="Times New Roman" pitchFamily="18" charset="0"/>
                <a:cs typeface="Times New Roman" pitchFamily="18" charset="0"/>
              </a:rPr>
              <a:t>	</a:t>
            </a:r>
            <a:r>
              <a:rPr lang="en-US" sz="1350" dirty="0" smtClean="0">
                <a:latin typeface="Times New Roman" pitchFamily="18" charset="0"/>
                <a:cs typeface="Times New Roman" pitchFamily="18" charset="0"/>
              </a:rPr>
              <a:t>		(Working region and priority region) </a:t>
            </a:r>
            <a:endParaRPr lang="en-US" sz="1350" dirty="0">
              <a:latin typeface="Times New Roman" pitchFamily="18" charset="0"/>
              <a:cs typeface="Times New Roman" pitchFamily="18" charset="0"/>
            </a:endParaRPr>
          </a:p>
        </p:txBody>
      </p:sp>
      <p:sp>
        <p:nvSpPr>
          <p:cNvPr id="5" name="Rectangle 4"/>
          <p:cNvSpPr/>
          <p:nvPr/>
        </p:nvSpPr>
        <p:spPr>
          <a:xfrm>
            <a:off x="1387927" y="3825782"/>
            <a:ext cx="5927273" cy="300082"/>
          </a:xfrm>
          <a:prstGeom prst="rect">
            <a:avLst/>
          </a:prstGeom>
        </p:spPr>
        <p:txBody>
          <a:bodyPr wrap="square">
            <a:spAutoFit/>
          </a:bodyPr>
          <a:lstStyle/>
          <a:p>
            <a:pPr algn="just">
              <a:buFont typeface="Wingdings" pitchFamily="2" charset="2"/>
              <a:buChar char="§"/>
            </a:pPr>
            <a:r>
              <a:rPr lang="en-US" sz="1350" dirty="0">
                <a:latin typeface="Times New Roman" pitchFamily="18" charset="0"/>
                <a:cs typeface="Times New Roman" pitchFamily="18" charset="0"/>
              </a:rPr>
              <a:t>  LRU - Write Sequence Reordering( LRU-WSR </a:t>
            </a:r>
            <a:r>
              <a:rPr lang="en-US" sz="1350" dirty="0" smtClean="0">
                <a:latin typeface="Times New Roman" pitchFamily="18" charset="0"/>
                <a:cs typeface="Times New Roman" pitchFamily="18" charset="0"/>
              </a:rPr>
              <a:t>)</a:t>
            </a:r>
            <a:endParaRPr lang="en-US" sz="1350" dirty="0">
              <a:latin typeface="Times New Roman" pitchFamily="18" charset="0"/>
              <a:cs typeface="Times New Roman" pitchFamily="18" charset="0"/>
            </a:endParaRPr>
          </a:p>
        </p:txBody>
      </p:sp>
      <p:sp>
        <p:nvSpPr>
          <p:cNvPr id="6" name="Rectangle 5"/>
          <p:cNvSpPr/>
          <p:nvPr/>
        </p:nvSpPr>
        <p:spPr>
          <a:xfrm>
            <a:off x="1387927" y="4296054"/>
            <a:ext cx="4098473" cy="302079"/>
          </a:xfrm>
          <a:prstGeom prst="rect">
            <a:avLst/>
          </a:prstGeom>
        </p:spPr>
        <p:txBody>
          <a:bodyPr wrap="square">
            <a:spAutoFit/>
          </a:bodyPr>
          <a:lstStyle/>
          <a:p>
            <a:pPr algn="just">
              <a:buFont typeface="Wingdings" pitchFamily="2" charset="2"/>
              <a:buChar char="§"/>
            </a:pPr>
            <a:r>
              <a:rPr lang="en-US" sz="1350" dirty="0">
                <a:latin typeface="Times New Roman" pitchFamily="18" charset="0"/>
                <a:cs typeface="Times New Roman" pitchFamily="18" charset="0"/>
              </a:rPr>
              <a:t>   Cold Clean First –LRU ( CCF-LRU )  [</a:t>
            </a:r>
            <a:r>
              <a:rPr lang="en-US" sz="1350" dirty="0" smtClean="0">
                <a:latin typeface="Times New Roman" pitchFamily="18" charset="0"/>
                <a:cs typeface="Times New Roman" pitchFamily="18" charset="0"/>
              </a:rPr>
              <a:t>11] </a:t>
            </a:r>
            <a:endParaRPr lang="en-US" sz="1350" dirty="0">
              <a:latin typeface="Times New Roman" pitchFamily="18" charset="0"/>
              <a:cs typeface="Times New Roman" pitchFamily="18" charset="0"/>
            </a:endParaRPr>
          </a:p>
        </p:txBody>
      </p:sp>
      <p:sp>
        <p:nvSpPr>
          <p:cNvPr id="7" name="Rectangle 6"/>
          <p:cNvSpPr/>
          <p:nvPr/>
        </p:nvSpPr>
        <p:spPr>
          <a:xfrm>
            <a:off x="1387927" y="4813663"/>
            <a:ext cx="5065881" cy="300082"/>
          </a:xfrm>
          <a:prstGeom prst="rect">
            <a:avLst/>
          </a:prstGeom>
        </p:spPr>
        <p:txBody>
          <a:bodyPr wrap="square">
            <a:spAutoFit/>
          </a:bodyPr>
          <a:lstStyle/>
          <a:p>
            <a:pPr>
              <a:buFont typeface="Wingdings" pitchFamily="2" charset="2"/>
              <a:buChar char="§"/>
            </a:pPr>
            <a:r>
              <a:rPr lang="en-US" sz="1350" dirty="0">
                <a:latin typeface="Times New Roman" pitchFamily="18" charset="0"/>
                <a:cs typeface="Times New Roman" pitchFamily="18" charset="0"/>
              </a:rPr>
              <a:t>   Low Inter-reference Recency Set – WSR ( LIRS-WSR ) </a:t>
            </a:r>
            <a:r>
              <a:rPr lang="en-US" sz="1350" dirty="0" smtClean="0">
                <a:latin typeface="Times New Roman" pitchFamily="18" charset="0"/>
                <a:cs typeface="Times New Roman" pitchFamily="18" charset="0"/>
              </a:rPr>
              <a:t>[3] </a:t>
            </a:r>
            <a:endParaRPr lang="en-US" sz="1350" dirty="0">
              <a:latin typeface="Times New Roman" pitchFamily="18" charset="0"/>
              <a:cs typeface="Times New Roman" pitchFamily="18" charset="0"/>
            </a:endParaRPr>
          </a:p>
        </p:txBody>
      </p:sp>
    </p:spTree>
    <p:extLst>
      <p:ext uri="{BB962C8B-B14F-4D97-AF65-F5344CB8AC3E}">
        <p14:creationId xmlns:p14="http://schemas.microsoft.com/office/powerpoint/2010/main" xmlns="" val="40323029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6294" y="722468"/>
            <a:ext cx="3257550" cy="857250"/>
          </a:xfrm>
        </p:spPr>
        <p:txBody>
          <a:bodyPr>
            <a:normAutofit/>
          </a:bodyPr>
          <a:lstStyle/>
          <a:p>
            <a:pPr algn="l"/>
            <a:r>
              <a:rPr lang="en-US" sz="2100" b="1" dirty="0">
                <a:latin typeface="Times New Roman" pitchFamily="18" charset="0"/>
                <a:cs typeface="Times New Roman" pitchFamily="18" charset="0"/>
              </a:rPr>
              <a:t>Research Methodology</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
        <p:nvSpPr>
          <p:cNvPr id="4" name="Rectangle 3"/>
          <p:cNvSpPr/>
          <p:nvPr/>
        </p:nvSpPr>
        <p:spPr>
          <a:xfrm>
            <a:off x="1386294" y="2114550"/>
            <a:ext cx="5871756" cy="3624069"/>
          </a:xfrm>
          <a:prstGeom prst="rect">
            <a:avLst/>
          </a:prstGeom>
        </p:spPr>
        <p:txBody>
          <a:bodyPr wrap="square">
            <a:spAutoFit/>
          </a:bodyPr>
          <a:lstStyle/>
          <a:p>
            <a:pPr algn="just">
              <a:buFont typeface="Wingdings" pitchFamily="2" charset="2"/>
              <a:buChar char="§"/>
            </a:pPr>
            <a:r>
              <a:rPr lang="en-US" sz="1350" dirty="0">
                <a:latin typeface="Times New Roman" pitchFamily="18" charset="0"/>
                <a:cs typeface="Times New Roman" pitchFamily="18" charset="0"/>
              </a:rPr>
              <a:t>   This dissertation work is based on the trace driven simulation approach. </a:t>
            </a:r>
          </a:p>
          <a:p>
            <a:pPr algn="just"/>
            <a:endParaRPr lang="en-US" sz="1350" dirty="0">
              <a:latin typeface="Times New Roman" pitchFamily="18" charset="0"/>
              <a:cs typeface="Times New Roman" pitchFamily="18" charset="0"/>
            </a:endParaRPr>
          </a:p>
          <a:p>
            <a:pPr algn="just">
              <a:buFont typeface="Wingdings" pitchFamily="2" charset="2"/>
              <a:buChar char="§"/>
            </a:pPr>
            <a:r>
              <a:rPr lang="en-US" sz="1350" dirty="0">
                <a:latin typeface="Times New Roman" pitchFamily="18" charset="0"/>
                <a:cs typeface="Times New Roman" pitchFamily="18" charset="0"/>
              </a:rPr>
              <a:t>   All the data collected are primary data, which are real memory traces with  </a:t>
            </a:r>
            <a:br>
              <a:rPr lang="en-US" sz="1350" dirty="0">
                <a:latin typeface="Times New Roman" pitchFamily="18" charset="0"/>
                <a:cs typeface="Times New Roman" pitchFamily="18" charset="0"/>
              </a:rPr>
            </a:br>
            <a:r>
              <a:rPr lang="en-US" sz="1350" dirty="0">
                <a:latin typeface="Times New Roman" pitchFamily="18" charset="0"/>
                <a:cs typeface="Times New Roman" pitchFamily="18" charset="0"/>
              </a:rPr>
              <a:t>    different access pattern.</a:t>
            </a:r>
          </a:p>
          <a:p>
            <a:pPr algn="just">
              <a:buFont typeface="Wingdings" pitchFamily="2" charset="2"/>
              <a:buChar char="§"/>
            </a:pPr>
            <a:endParaRPr lang="en-US" sz="1350" dirty="0">
              <a:latin typeface="Times New Roman" pitchFamily="18" charset="0"/>
              <a:cs typeface="Times New Roman" pitchFamily="18" charset="0"/>
            </a:endParaRPr>
          </a:p>
          <a:p>
            <a:pPr algn="just">
              <a:buFont typeface="Wingdings" pitchFamily="2" charset="2"/>
              <a:buChar char="§"/>
            </a:pPr>
            <a:r>
              <a:rPr lang="en-US" sz="1350" dirty="0">
                <a:latin typeface="Times New Roman" pitchFamily="18" charset="0"/>
                <a:cs typeface="Times New Roman" pitchFamily="18" charset="0"/>
              </a:rPr>
              <a:t>   For quantitative evaluation of the algorithms, the simulator program will be  </a:t>
            </a:r>
            <a:br>
              <a:rPr lang="en-US" sz="1350" dirty="0">
                <a:latin typeface="Times New Roman" pitchFamily="18" charset="0"/>
                <a:cs typeface="Times New Roman" pitchFamily="18" charset="0"/>
              </a:rPr>
            </a:br>
            <a:r>
              <a:rPr lang="en-US" sz="1350" dirty="0">
                <a:latin typeface="Times New Roman" pitchFamily="18" charset="0"/>
                <a:cs typeface="Times New Roman" pitchFamily="18" charset="0"/>
              </a:rPr>
              <a:t>     developed. The development of simulator program will be done in </a:t>
            </a:r>
            <a:r>
              <a:rPr lang="en-US" sz="1350" dirty="0" smtClean="0">
                <a:latin typeface="Times New Roman" pitchFamily="18" charset="0"/>
                <a:cs typeface="Times New Roman" pitchFamily="18" charset="0"/>
              </a:rPr>
              <a:t>Java  </a:t>
            </a:r>
            <a:r>
              <a:rPr lang="en-US" sz="1350" dirty="0">
                <a:latin typeface="Times New Roman" pitchFamily="18" charset="0"/>
                <a:cs typeface="Times New Roman" pitchFamily="18" charset="0"/>
              </a:rPr>
              <a:t/>
            </a:r>
            <a:br>
              <a:rPr lang="en-US" sz="1350" dirty="0">
                <a:latin typeface="Times New Roman" pitchFamily="18" charset="0"/>
                <a:cs typeface="Times New Roman" pitchFamily="18" charset="0"/>
              </a:rPr>
            </a:br>
            <a:r>
              <a:rPr lang="en-US" sz="1350" dirty="0">
                <a:latin typeface="Times New Roman" pitchFamily="18" charset="0"/>
                <a:cs typeface="Times New Roman" pitchFamily="18" charset="0"/>
              </a:rPr>
              <a:t>     programming language.</a:t>
            </a:r>
          </a:p>
          <a:p>
            <a:pPr algn="just">
              <a:buFont typeface="Wingdings" pitchFamily="2" charset="2"/>
              <a:buChar char="§"/>
            </a:pPr>
            <a:endParaRPr lang="en-US" sz="1350" dirty="0">
              <a:latin typeface="Times New Roman" pitchFamily="18" charset="0"/>
              <a:cs typeface="Times New Roman" pitchFamily="18" charset="0"/>
            </a:endParaRPr>
          </a:p>
          <a:p>
            <a:pPr algn="just">
              <a:buFont typeface="Wingdings" pitchFamily="2" charset="2"/>
              <a:buChar char="§"/>
            </a:pPr>
            <a:r>
              <a:rPr lang="en-US" sz="1350" dirty="0">
                <a:latin typeface="Times New Roman" pitchFamily="18" charset="0"/>
                <a:cs typeface="Times New Roman" pitchFamily="18" charset="0"/>
              </a:rPr>
              <a:t>   Collected input traces with different access pattern will be given as input to  </a:t>
            </a:r>
            <a:br>
              <a:rPr lang="en-US" sz="1350" dirty="0">
                <a:latin typeface="Times New Roman" pitchFamily="18" charset="0"/>
                <a:cs typeface="Times New Roman" pitchFamily="18" charset="0"/>
              </a:rPr>
            </a:br>
            <a:r>
              <a:rPr lang="en-US" sz="1350" dirty="0">
                <a:latin typeface="Times New Roman" pitchFamily="18" charset="0"/>
                <a:cs typeface="Times New Roman" pitchFamily="18" charset="0"/>
              </a:rPr>
              <a:t>     simulated algorithms.</a:t>
            </a:r>
          </a:p>
          <a:p>
            <a:pPr algn="just">
              <a:buFont typeface="Wingdings" pitchFamily="2" charset="2"/>
              <a:buChar char="§"/>
            </a:pPr>
            <a:r>
              <a:rPr lang="en-US" sz="1350" dirty="0">
                <a:latin typeface="Times New Roman" pitchFamily="18" charset="0"/>
                <a:cs typeface="Times New Roman" pitchFamily="18" charset="0"/>
              </a:rPr>
              <a:t>   The output traces generated by the algorithms will be  analyzed to calculate   </a:t>
            </a:r>
            <a:br>
              <a:rPr lang="en-US" sz="1350" dirty="0">
                <a:latin typeface="Times New Roman" pitchFamily="18" charset="0"/>
                <a:cs typeface="Times New Roman" pitchFamily="18" charset="0"/>
              </a:rPr>
            </a:br>
            <a:r>
              <a:rPr lang="en-US" sz="1350" dirty="0">
                <a:latin typeface="Times New Roman" pitchFamily="18" charset="0"/>
                <a:cs typeface="Times New Roman" pitchFamily="18" charset="0"/>
              </a:rPr>
              <a:t>     different performance metrics such page faults, hit rates, miss rates and write  </a:t>
            </a:r>
            <a:br>
              <a:rPr lang="en-US" sz="1350" dirty="0">
                <a:latin typeface="Times New Roman" pitchFamily="18" charset="0"/>
                <a:cs typeface="Times New Roman" pitchFamily="18" charset="0"/>
              </a:rPr>
            </a:br>
            <a:r>
              <a:rPr lang="en-US" sz="1350" dirty="0">
                <a:latin typeface="Times New Roman" pitchFamily="18" charset="0"/>
                <a:cs typeface="Times New Roman" pitchFamily="18" charset="0"/>
              </a:rPr>
              <a:t>     counts. </a:t>
            </a:r>
          </a:p>
          <a:p>
            <a:pPr algn="just">
              <a:buFont typeface="Wingdings" pitchFamily="2" charset="2"/>
              <a:buChar char="§"/>
            </a:pPr>
            <a:r>
              <a:rPr lang="en-US" sz="1350" dirty="0">
                <a:latin typeface="Times New Roman" pitchFamily="18" charset="0"/>
                <a:cs typeface="Times New Roman" pitchFamily="18" charset="0"/>
              </a:rPr>
              <a:t>   Finally, the analyzed results will shown by different tables </a:t>
            </a:r>
            <a:r>
              <a:rPr lang="en-US" sz="1350" dirty="0" smtClean="0">
                <a:latin typeface="Times New Roman" pitchFamily="18" charset="0"/>
                <a:cs typeface="Times New Roman" pitchFamily="18" charset="0"/>
              </a:rPr>
              <a:t>and </a:t>
            </a:r>
            <a:r>
              <a:rPr lang="en-US" sz="1350" dirty="0">
                <a:latin typeface="Times New Roman" pitchFamily="18" charset="0"/>
                <a:cs typeface="Times New Roman" pitchFamily="18" charset="0"/>
              </a:rPr>
              <a:t/>
            </a:r>
            <a:br>
              <a:rPr lang="en-US" sz="1350" dirty="0">
                <a:latin typeface="Times New Roman" pitchFamily="18" charset="0"/>
                <a:cs typeface="Times New Roman" pitchFamily="18" charset="0"/>
              </a:rPr>
            </a:br>
            <a:r>
              <a:rPr lang="en-US" sz="1350" dirty="0">
                <a:latin typeface="Times New Roman" pitchFamily="18" charset="0"/>
                <a:cs typeface="Times New Roman" pitchFamily="18" charset="0"/>
              </a:rPr>
              <a:t>     graphs to draw conclusions</a:t>
            </a:r>
            <a:r>
              <a:rPr lang="en-US" sz="1350" dirty="0"/>
              <a:t>.</a:t>
            </a:r>
          </a:p>
          <a:p>
            <a:endParaRPr lang="en-US" sz="1350" dirty="0">
              <a:latin typeface="Times New Roman" pitchFamily="18" charset="0"/>
              <a:cs typeface="Times New Roman" pitchFamily="18" charset="0"/>
            </a:endParaRPr>
          </a:p>
        </p:txBody>
      </p:sp>
    </p:spTree>
    <p:extLst>
      <p:ext uri="{BB962C8B-B14F-4D97-AF65-F5344CB8AC3E}">
        <p14:creationId xmlns:p14="http://schemas.microsoft.com/office/powerpoint/2010/main" xmlns="" val="1555950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4663" y="722468"/>
            <a:ext cx="6589199" cy="1280890"/>
          </a:xfrm>
        </p:spPr>
        <p:txBody>
          <a:bodyPr>
            <a:normAutofit/>
          </a:bodyPr>
          <a:lstStyle/>
          <a:p>
            <a:pPr algn="l"/>
            <a:r>
              <a:rPr lang="en-US" sz="2100" b="1" dirty="0">
                <a:latin typeface="Times New Roman" pitchFamily="18" charset="0"/>
                <a:cs typeface="Times New Roman" pitchFamily="18" charset="0"/>
              </a:rPr>
              <a:t>Program Development </a:t>
            </a:r>
          </a:p>
        </p:txBody>
      </p:sp>
      <p:sp>
        <p:nvSpPr>
          <p:cNvPr id="3" name="Content Placeholder 2"/>
          <p:cNvSpPr>
            <a:spLocks noGrp="1"/>
          </p:cNvSpPr>
          <p:nvPr>
            <p:ph idx="1"/>
          </p:nvPr>
        </p:nvSpPr>
        <p:spPr>
          <a:xfrm>
            <a:off x="1384662" y="2228850"/>
            <a:ext cx="6364877" cy="3429000"/>
          </a:xfrm>
        </p:spPr>
        <p:txBody>
          <a:bodyPr>
            <a:normAutofit/>
          </a:bodyPr>
          <a:lstStyle/>
          <a:p>
            <a:pPr>
              <a:buClrTx/>
              <a:buFont typeface="Wingdings" pitchFamily="2" charset="2"/>
              <a:buChar char="§"/>
            </a:pPr>
            <a:r>
              <a:rPr lang="en-US" sz="1350" dirty="0">
                <a:solidFill>
                  <a:schemeClr val="tx1"/>
                </a:solidFill>
                <a:latin typeface="Times New Roman" pitchFamily="18" charset="0"/>
                <a:cs typeface="Times New Roman" pitchFamily="18" charset="0"/>
              </a:rPr>
              <a:t>The algorithms will be implemented in  </a:t>
            </a:r>
            <a:r>
              <a:rPr lang="en-US" sz="1350" dirty="0" smtClean="0">
                <a:solidFill>
                  <a:schemeClr val="tx1"/>
                </a:solidFill>
                <a:latin typeface="Times New Roman" pitchFamily="18" charset="0"/>
                <a:cs typeface="Times New Roman" pitchFamily="18" charset="0"/>
              </a:rPr>
              <a:t>Java </a:t>
            </a:r>
            <a:r>
              <a:rPr lang="en-US" sz="1350" dirty="0">
                <a:solidFill>
                  <a:schemeClr val="tx1"/>
                </a:solidFill>
                <a:latin typeface="Times New Roman" pitchFamily="18" charset="0"/>
                <a:cs typeface="Times New Roman" pitchFamily="18" charset="0"/>
              </a:rPr>
              <a:t>programming language using </a:t>
            </a:r>
            <a:r>
              <a:rPr lang="en-US" sz="1350" dirty="0" err="1" smtClean="0">
                <a:solidFill>
                  <a:schemeClr val="tx1"/>
                </a:solidFill>
                <a:latin typeface="Times New Roman" pitchFamily="18" charset="0"/>
                <a:cs typeface="Times New Roman" pitchFamily="18" charset="0"/>
              </a:rPr>
              <a:t>ItelliJ</a:t>
            </a:r>
            <a:r>
              <a:rPr lang="en-US" sz="1350" dirty="0" smtClean="0">
                <a:solidFill>
                  <a:schemeClr val="tx1"/>
                </a:solidFill>
                <a:latin typeface="Times New Roman" pitchFamily="18" charset="0"/>
                <a:cs typeface="Times New Roman" pitchFamily="18" charset="0"/>
              </a:rPr>
              <a:t> IDEA on </a:t>
            </a:r>
            <a:r>
              <a:rPr lang="en-US" sz="1350" dirty="0">
                <a:solidFill>
                  <a:schemeClr val="tx1"/>
                </a:solidFill>
                <a:latin typeface="Times New Roman" pitchFamily="18" charset="0"/>
                <a:cs typeface="Times New Roman" pitchFamily="18" charset="0"/>
              </a:rPr>
              <a:t>Intel( R) Core (TM) </a:t>
            </a:r>
            <a:r>
              <a:rPr lang="en-US" sz="1350" dirty="0" smtClean="0">
                <a:solidFill>
                  <a:schemeClr val="tx1"/>
                </a:solidFill>
                <a:latin typeface="Times New Roman" pitchFamily="18" charset="0"/>
                <a:cs typeface="Times New Roman" pitchFamily="18" charset="0"/>
              </a:rPr>
              <a:t>i5-4210U </a:t>
            </a:r>
            <a:r>
              <a:rPr lang="en-US" sz="1350" dirty="0">
                <a:solidFill>
                  <a:schemeClr val="tx1"/>
                </a:solidFill>
                <a:latin typeface="Times New Roman" pitchFamily="18" charset="0"/>
                <a:cs typeface="Times New Roman" pitchFamily="18" charset="0"/>
              </a:rPr>
              <a:t>CPU @ </a:t>
            </a:r>
            <a:r>
              <a:rPr lang="en-US" sz="1350" dirty="0" smtClean="0">
                <a:solidFill>
                  <a:schemeClr val="tx1"/>
                </a:solidFill>
                <a:latin typeface="Times New Roman" pitchFamily="18" charset="0"/>
                <a:cs typeface="Times New Roman" pitchFamily="18" charset="0"/>
              </a:rPr>
              <a:t>1.7 </a:t>
            </a:r>
            <a:r>
              <a:rPr lang="en-US" sz="1350" dirty="0">
                <a:solidFill>
                  <a:schemeClr val="tx1"/>
                </a:solidFill>
                <a:latin typeface="Times New Roman" pitchFamily="18" charset="0"/>
                <a:cs typeface="Times New Roman" pitchFamily="18" charset="0"/>
              </a:rPr>
              <a:t>GHz-2.3GHz with 4 GB RAM Windows </a:t>
            </a:r>
            <a:r>
              <a:rPr lang="en-US" sz="1350" dirty="0" smtClean="0">
                <a:solidFill>
                  <a:schemeClr val="tx1"/>
                </a:solidFill>
                <a:latin typeface="Times New Roman" pitchFamily="18" charset="0"/>
                <a:cs typeface="Times New Roman" pitchFamily="18" charset="0"/>
              </a:rPr>
              <a:t>10 64 </a:t>
            </a:r>
            <a:r>
              <a:rPr lang="en-US" sz="1350" dirty="0">
                <a:solidFill>
                  <a:schemeClr val="tx1"/>
                </a:solidFill>
                <a:latin typeface="Times New Roman" pitchFamily="18" charset="0"/>
                <a:cs typeface="Times New Roman" pitchFamily="18" charset="0"/>
              </a:rPr>
              <a:t>bit OS.</a:t>
            </a:r>
          </a:p>
          <a:p>
            <a:pPr>
              <a:buClrTx/>
              <a:buFont typeface="Wingdings" pitchFamily="2" charset="2"/>
              <a:buChar char="§"/>
            </a:pPr>
            <a:r>
              <a:rPr lang="en-US" sz="1350" dirty="0">
                <a:solidFill>
                  <a:schemeClr val="tx1"/>
                </a:solidFill>
                <a:latin typeface="Times New Roman" pitchFamily="18" charset="0"/>
                <a:cs typeface="Times New Roman" pitchFamily="18" charset="0"/>
              </a:rPr>
              <a:t> The data structure  to simulate buffer will be doubly linked list .</a:t>
            </a:r>
          </a:p>
          <a:p>
            <a:pPr>
              <a:buClrTx/>
              <a:buFont typeface="Wingdings" pitchFamily="2" charset="2"/>
              <a:buChar char="§"/>
            </a:pPr>
            <a:r>
              <a:rPr lang="en-US" sz="1350" dirty="0">
                <a:solidFill>
                  <a:schemeClr val="tx1"/>
                </a:solidFill>
                <a:latin typeface="Times New Roman" pitchFamily="18" charset="0"/>
                <a:cs typeface="Times New Roman" pitchFamily="18" charset="0"/>
              </a:rPr>
              <a:t> Each node of the list will contain appropriate data and pointer fields.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xmlns="" val="35881028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6498" y="748594"/>
            <a:ext cx="6589199" cy="1280890"/>
          </a:xfrm>
        </p:spPr>
        <p:txBody>
          <a:bodyPr>
            <a:normAutofit/>
          </a:bodyPr>
          <a:lstStyle/>
          <a:p>
            <a:pPr algn="l"/>
            <a:r>
              <a:rPr lang="en-US" sz="2100" b="1" dirty="0">
                <a:latin typeface="Times New Roman" pitchFamily="18" charset="0"/>
                <a:cs typeface="Times New Roman" pitchFamily="18" charset="0"/>
              </a:rPr>
              <a:t>Performance Metrics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
        <p:nvSpPr>
          <p:cNvPr id="7" name="Rectangle 6"/>
          <p:cNvSpPr/>
          <p:nvPr/>
        </p:nvSpPr>
        <p:spPr>
          <a:xfrm>
            <a:off x="1376498" y="2400301"/>
            <a:ext cx="6224452" cy="1546577"/>
          </a:xfrm>
          <a:prstGeom prst="rect">
            <a:avLst/>
          </a:prstGeom>
        </p:spPr>
        <p:txBody>
          <a:bodyPr wrap="square">
            <a:spAutoFit/>
          </a:bodyPr>
          <a:lstStyle/>
          <a:p>
            <a:pPr algn="just">
              <a:buFont typeface="Wingdings" pitchFamily="2" charset="2"/>
              <a:buChar char="§"/>
            </a:pPr>
            <a:r>
              <a:rPr lang="en-US" sz="1350" dirty="0">
                <a:latin typeface="Times New Roman" pitchFamily="18" charset="0"/>
                <a:cs typeface="Times New Roman" pitchFamily="18" charset="0"/>
              </a:rPr>
              <a:t>   The performance of buffer replacement algorithm is measured in terms of page fault  </a:t>
            </a:r>
            <a:br>
              <a:rPr lang="en-US" sz="1350" dirty="0">
                <a:latin typeface="Times New Roman" pitchFamily="18" charset="0"/>
                <a:cs typeface="Times New Roman" pitchFamily="18" charset="0"/>
              </a:rPr>
            </a:br>
            <a:r>
              <a:rPr lang="en-US" sz="1350" dirty="0">
                <a:latin typeface="Times New Roman" pitchFamily="18" charset="0"/>
                <a:cs typeface="Times New Roman" pitchFamily="18" charset="0"/>
              </a:rPr>
              <a:t>     count, hit rate , miss rate  and write count. </a:t>
            </a:r>
          </a:p>
          <a:p>
            <a:pPr algn="just">
              <a:buFont typeface="Wingdings" pitchFamily="2" charset="2"/>
              <a:buChar char="§"/>
            </a:pPr>
            <a:endParaRPr lang="en-US" sz="1350" dirty="0">
              <a:latin typeface="Times New Roman" pitchFamily="18" charset="0"/>
              <a:cs typeface="Times New Roman" pitchFamily="18" charset="0"/>
            </a:endParaRPr>
          </a:p>
          <a:p>
            <a:pPr algn="just">
              <a:buFont typeface="Wingdings" pitchFamily="2" charset="2"/>
              <a:buChar char="§"/>
            </a:pPr>
            <a:r>
              <a:rPr lang="en-US" sz="1350" dirty="0">
                <a:latin typeface="Times New Roman" pitchFamily="18" charset="0"/>
                <a:cs typeface="Times New Roman" pitchFamily="18" charset="0"/>
              </a:rPr>
              <a:t>   Higher hit rate of the algorithm exhibits higher performance. </a:t>
            </a:r>
          </a:p>
          <a:p>
            <a:pPr algn="just">
              <a:buFont typeface="Wingdings" pitchFamily="2" charset="2"/>
              <a:buChar char="§"/>
            </a:pPr>
            <a:endParaRPr lang="en-US" sz="1350" dirty="0">
              <a:latin typeface="Times New Roman" pitchFamily="18" charset="0"/>
              <a:cs typeface="Times New Roman" pitchFamily="18" charset="0"/>
            </a:endParaRPr>
          </a:p>
          <a:p>
            <a:pPr algn="just">
              <a:buFont typeface="Wingdings" pitchFamily="2" charset="2"/>
              <a:buChar char="§"/>
            </a:pPr>
            <a:r>
              <a:rPr lang="en-US" sz="1350" dirty="0">
                <a:latin typeface="Times New Roman" pitchFamily="18" charset="0"/>
                <a:cs typeface="Times New Roman" pitchFamily="18" charset="0"/>
              </a:rPr>
              <a:t>   In case of flash based system, less number of write count is measure for  better </a:t>
            </a:r>
            <a:br>
              <a:rPr lang="en-US" sz="1350" dirty="0">
                <a:latin typeface="Times New Roman" pitchFamily="18" charset="0"/>
                <a:cs typeface="Times New Roman" pitchFamily="18" charset="0"/>
              </a:rPr>
            </a:br>
            <a:r>
              <a:rPr lang="en-US" sz="1350" dirty="0">
                <a:latin typeface="Times New Roman" pitchFamily="18" charset="0"/>
                <a:cs typeface="Times New Roman" pitchFamily="18" charset="0"/>
              </a:rPr>
              <a:t>     performance.</a:t>
            </a:r>
          </a:p>
        </p:txBody>
      </p:sp>
    </p:spTree>
    <p:extLst>
      <p:ext uri="{BB962C8B-B14F-4D97-AF65-F5344CB8AC3E}">
        <p14:creationId xmlns:p14="http://schemas.microsoft.com/office/powerpoint/2010/main" xmlns="" val="8512034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6294" y="735531"/>
            <a:ext cx="2171700" cy="663179"/>
          </a:xfrm>
        </p:spPr>
        <p:txBody>
          <a:bodyPr>
            <a:normAutofit/>
          </a:bodyPr>
          <a:lstStyle/>
          <a:p>
            <a:pPr algn="l"/>
            <a:r>
              <a:rPr lang="en-US" sz="2100" b="1" dirty="0">
                <a:latin typeface="Times New Roman" pitchFamily="18" charset="0"/>
                <a:cs typeface="Times New Roman" pitchFamily="18" charset="0"/>
              </a:rPr>
              <a:t>Expected Result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
        <p:nvSpPr>
          <p:cNvPr id="4" name="Rectangle 3"/>
          <p:cNvSpPr/>
          <p:nvPr/>
        </p:nvSpPr>
        <p:spPr>
          <a:xfrm>
            <a:off x="1386294" y="2571751"/>
            <a:ext cx="6100356" cy="1338828"/>
          </a:xfrm>
          <a:prstGeom prst="rect">
            <a:avLst/>
          </a:prstGeom>
        </p:spPr>
        <p:txBody>
          <a:bodyPr wrap="square">
            <a:spAutoFit/>
          </a:bodyPr>
          <a:lstStyle/>
          <a:p>
            <a:pPr algn="just">
              <a:lnSpc>
                <a:spcPct val="150000"/>
              </a:lnSpc>
              <a:buFont typeface="Wingdings" pitchFamily="2" charset="2"/>
              <a:buChar char="v"/>
            </a:pPr>
            <a:r>
              <a:rPr lang="en-GB" sz="1350" dirty="0">
                <a:latin typeface="Times New Roman" pitchFamily="18" charset="0"/>
                <a:cs typeface="Times New Roman" pitchFamily="18" charset="0"/>
              </a:rPr>
              <a:t>As CCF-LRU tries to integrate the properties of </a:t>
            </a:r>
            <a:r>
              <a:rPr lang="en-GB" sz="1350" b="1" dirty="0" smtClean="0">
                <a:latin typeface="Times New Roman" pitchFamily="18" charset="0"/>
                <a:cs typeface="Times New Roman" pitchFamily="18" charset="0"/>
              </a:rPr>
              <a:t>frequency</a:t>
            </a:r>
            <a:r>
              <a:rPr lang="en-GB" sz="1350" dirty="0" smtClean="0">
                <a:latin typeface="Times New Roman" pitchFamily="18" charset="0"/>
                <a:cs typeface="Times New Roman" pitchFamily="18" charset="0"/>
              </a:rPr>
              <a:t> </a:t>
            </a:r>
            <a:r>
              <a:rPr lang="en-GB" sz="1350" dirty="0">
                <a:latin typeface="Times New Roman" pitchFamily="18" charset="0"/>
                <a:cs typeface="Times New Roman" pitchFamily="18" charset="0"/>
              </a:rPr>
              <a:t>and </a:t>
            </a:r>
            <a:r>
              <a:rPr lang="en-GB" sz="1350" b="1" dirty="0">
                <a:latin typeface="Times New Roman" pitchFamily="18" charset="0"/>
                <a:cs typeface="Times New Roman" pitchFamily="18" charset="0"/>
              </a:rPr>
              <a:t>cleanness</a:t>
            </a:r>
            <a:r>
              <a:rPr lang="en-GB" sz="1350" dirty="0">
                <a:latin typeface="Times New Roman" pitchFamily="18" charset="0"/>
                <a:cs typeface="Times New Roman" pitchFamily="18" charset="0"/>
              </a:rPr>
              <a:t> into the buffer replacement policy </a:t>
            </a:r>
            <a:r>
              <a:rPr lang="en-GB" sz="1350" dirty="0" smtClean="0">
                <a:latin typeface="Times New Roman" pitchFamily="18" charset="0"/>
                <a:cs typeface="Times New Roman" pitchFamily="18" charset="0"/>
              </a:rPr>
              <a:t>whereas LIRS-WSR </a:t>
            </a:r>
            <a:r>
              <a:rPr lang="en-GB" sz="1350" dirty="0">
                <a:latin typeface="Times New Roman" pitchFamily="18" charset="0"/>
                <a:cs typeface="Times New Roman" pitchFamily="18" charset="0"/>
              </a:rPr>
              <a:t>considers the </a:t>
            </a:r>
            <a:r>
              <a:rPr lang="en-GB" sz="1350" b="1" dirty="0" err="1">
                <a:latin typeface="Times New Roman" pitchFamily="18" charset="0"/>
                <a:cs typeface="Times New Roman" pitchFamily="18" charset="0"/>
              </a:rPr>
              <a:t>recency</a:t>
            </a:r>
            <a:r>
              <a:rPr lang="en-GB" sz="1350" dirty="0">
                <a:latin typeface="Times New Roman" pitchFamily="18" charset="0"/>
                <a:cs typeface="Times New Roman" pitchFamily="18" charset="0"/>
              </a:rPr>
              <a:t> and </a:t>
            </a:r>
            <a:r>
              <a:rPr lang="en-GB" sz="1350" b="1" dirty="0">
                <a:latin typeface="Times New Roman" pitchFamily="18" charset="0"/>
                <a:cs typeface="Times New Roman" pitchFamily="18" charset="0"/>
              </a:rPr>
              <a:t>cleanliness</a:t>
            </a:r>
            <a:r>
              <a:rPr lang="en-GB" sz="1350" dirty="0">
                <a:latin typeface="Times New Roman" pitchFamily="18" charset="0"/>
                <a:cs typeface="Times New Roman" pitchFamily="18" charset="0"/>
              </a:rPr>
              <a:t> of page references, </a:t>
            </a:r>
            <a:r>
              <a:rPr lang="en-GB" sz="1350" b="1" dirty="0">
                <a:latin typeface="Times New Roman" pitchFamily="18" charset="0"/>
                <a:cs typeface="Times New Roman" pitchFamily="18" charset="0"/>
              </a:rPr>
              <a:t>it is expected that </a:t>
            </a:r>
            <a:r>
              <a:rPr lang="en-GB" sz="1350" b="1" dirty="0" smtClean="0">
                <a:latin typeface="Times New Roman" pitchFamily="18" charset="0"/>
                <a:cs typeface="Times New Roman" pitchFamily="18" charset="0"/>
              </a:rPr>
              <a:t>CCFLRU will </a:t>
            </a:r>
            <a:r>
              <a:rPr lang="en-GB" sz="1350" b="1" dirty="0">
                <a:latin typeface="Times New Roman" pitchFamily="18" charset="0"/>
                <a:cs typeface="Times New Roman" pitchFamily="18" charset="0"/>
              </a:rPr>
              <a:t>outperform LIRS-WSR in terms of both hit rate and write counts</a:t>
            </a:r>
            <a:r>
              <a:rPr lang="en-GB" sz="1350" dirty="0">
                <a:latin typeface="Times New Roman" pitchFamily="18" charset="0"/>
                <a:cs typeface="Times New Roman" pitchFamily="18" charset="0"/>
              </a:rPr>
              <a:t>.</a:t>
            </a:r>
            <a:endParaRPr lang="en-US" sz="135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6022729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6295" y="735531"/>
            <a:ext cx="2628900" cy="548879"/>
          </a:xfrm>
        </p:spPr>
        <p:txBody>
          <a:bodyPr>
            <a:normAutofit/>
          </a:bodyPr>
          <a:lstStyle/>
          <a:p>
            <a:pPr algn="l"/>
            <a:r>
              <a:rPr lang="en-US" sz="2100" b="1" dirty="0">
                <a:latin typeface="Times New Roman" pitchFamily="18" charset="0"/>
                <a:cs typeface="Times New Roman" pitchFamily="18" charset="0"/>
              </a:rPr>
              <a:t>Tentative Schedule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xmlns="" val="39772452"/>
              </p:ext>
            </p:extLst>
          </p:nvPr>
        </p:nvGraphicFramePr>
        <p:xfrm>
          <a:off x="1386296" y="2114551"/>
          <a:ext cx="6230279" cy="3365131"/>
        </p:xfrm>
        <a:graphic>
          <a:graphicData uri="http://schemas.openxmlformats.org/drawingml/2006/table">
            <a:tbl>
              <a:tblPr firstRow="1" bandRow="1"/>
              <a:tblGrid>
                <a:gridCol w="1752791">
                  <a:extLst>
                    <a:ext uri="{9D8B030D-6E8A-4147-A177-3AD203B41FA5}">
                      <a16:colId xmlns:a16="http://schemas.microsoft.com/office/drawing/2014/main" xmlns="" val="20000"/>
                    </a:ext>
                  </a:extLst>
                </a:gridCol>
                <a:gridCol w="346459">
                  <a:extLst>
                    <a:ext uri="{9D8B030D-6E8A-4147-A177-3AD203B41FA5}">
                      <a16:colId xmlns:a16="http://schemas.microsoft.com/office/drawing/2014/main" xmlns="" val="20001"/>
                    </a:ext>
                  </a:extLst>
                </a:gridCol>
                <a:gridCol w="351095">
                  <a:extLst>
                    <a:ext uri="{9D8B030D-6E8A-4147-A177-3AD203B41FA5}">
                      <a16:colId xmlns:a16="http://schemas.microsoft.com/office/drawing/2014/main" xmlns="" val="20002"/>
                    </a:ext>
                  </a:extLst>
                </a:gridCol>
                <a:gridCol w="292576">
                  <a:extLst>
                    <a:ext uri="{9D8B030D-6E8A-4147-A177-3AD203B41FA5}">
                      <a16:colId xmlns:a16="http://schemas.microsoft.com/office/drawing/2014/main" xmlns="" val="20003"/>
                    </a:ext>
                  </a:extLst>
                </a:gridCol>
                <a:gridCol w="351095">
                  <a:extLst>
                    <a:ext uri="{9D8B030D-6E8A-4147-A177-3AD203B41FA5}">
                      <a16:colId xmlns:a16="http://schemas.microsoft.com/office/drawing/2014/main" xmlns="" val="20004"/>
                    </a:ext>
                  </a:extLst>
                </a:gridCol>
                <a:gridCol w="342736">
                  <a:extLst>
                    <a:ext uri="{9D8B030D-6E8A-4147-A177-3AD203B41FA5}">
                      <a16:colId xmlns:a16="http://schemas.microsoft.com/office/drawing/2014/main" xmlns="" val="20005"/>
                    </a:ext>
                  </a:extLst>
                </a:gridCol>
                <a:gridCol w="331277">
                  <a:extLst>
                    <a:ext uri="{9D8B030D-6E8A-4147-A177-3AD203B41FA5}">
                      <a16:colId xmlns:a16="http://schemas.microsoft.com/office/drawing/2014/main" xmlns="" val="20006"/>
                    </a:ext>
                  </a:extLst>
                </a:gridCol>
                <a:gridCol w="394349">
                  <a:extLst>
                    <a:ext uri="{9D8B030D-6E8A-4147-A177-3AD203B41FA5}">
                      <a16:colId xmlns:a16="http://schemas.microsoft.com/office/drawing/2014/main" xmlns="" val="20007"/>
                    </a:ext>
                  </a:extLst>
                </a:gridCol>
                <a:gridCol w="309151">
                  <a:extLst>
                    <a:ext uri="{9D8B030D-6E8A-4147-A177-3AD203B41FA5}">
                      <a16:colId xmlns:a16="http://schemas.microsoft.com/office/drawing/2014/main" xmlns="" val="20008"/>
                    </a:ext>
                  </a:extLst>
                </a:gridCol>
                <a:gridCol w="351750">
                  <a:extLst>
                    <a:ext uri="{9D8B030D-6E8A-4147-A177-3AD203B41FA5}">
                      <a16:colId xmlns:a16="http://schemas.microsoft.com/office/drawing/2014/main" xmlns="" val="20009"/>
                    </a:ext>
                  </a:extLst>
                </a:gridCol>
                <a:gridCol w="351750">
                  <a:extLst>
                    <a:ext uri="{9D8B030D-6E8A-4147-A177-3AD203B41FA5}">
                      <a16:colId xmlns:a16="http://schemas.microsoft.com/office/drawing/2014/main" xmlns="" val="20010"/>
                    </a:ext>
                  </a:extLst>
                </a:gridCol>
                <a:gridCol w="351750">
                  <a:extLst>
                    <a:ext uri="{9D8B030D-6E8A-4147-A177-3AD203B41FA5}">
                      <a16:colId xmlns:a16="http://schemas.microsoft.com/office/drawing/2014/main" xmlns="" val="20011"/>
                    </a:ext>
                  </a:extLst>
                </a:gridCol>
                <a:gridCol w="351750">
                  <a:extLst>
                    <a:ext uri="{9D8B030D-6E8A-4147-A177-3AD203B41FA5}">
                      <a16:colId xmlns:a16="http://schemas.microsoft.com/office/drawing/2014/main" xmlns="" val="20012"/>
                    </a:ext>
                  </a:extLst>
                </a:gridCol>
                <a:gridCol w="351750">
                  <a:extLst>
                    <a:ext uri="{9D8B030D-6E8A-4147-A177-3AD203B41FA5}">
                      <a16:colId xmlns:a16="http://schemas.microsoft.com/office/drawing/2014/main" xmlns="" val="20013"/>
                    </a:ext>
                  </a:extLst>
                </a:gridCol>
              </a:tblGrid>
              <a:tr h="388007">
                <a:tc>
                  <a:txBody>
                    <a:bodyPr/>
                    <a:lstStyle/>
                    <a:p>
                      <a:pPr marL="0" marR="0" algn="ctr">
                        <a:lnSpc>
                          <a:spcPct val="115000"/>
                        </a:lnSpc>
                        <a:spcBef>
                          <a:spcPts val="0"/>
                        </a:spcBef>
                        <a:spcAft>
                          <a:spcPts val="0"/>
                        </a:spcAft>
                        <a:tabLst>
                          <a:tab pos="179070" algn="l"/>
                        </a:tabLst>
                      </a:pPr>
                      <a:r>
                        <a:rPr lang="en-US" sz="1200" b="1" dirty="0">
                          <a:latin typeface="Times New Roman"/>
                          <a:ea typeface="Times New Roman"/>
                          <a:cs typeface="Times New Roman"/>
                        </a:rPr>
                        <a:t>Activities</a:t>
                      </a:r>
                      <a:endParaRPr lang="en-US" sz="900" b="1" dirty="0">
                        <a:latin typeface="Calibri"/>
                        <a:ea typeface="Times New Roman"/>
                        <a:cs typeface="Times New Roman"/>
                      </a:endParaRPr>
                    </a:p>
                  </a:txBody>
                  <a:tcPr marL="51435" marR="51435" marT="0" marB="0" anchor="ctr"/>
                </a:tc>
                <a:tc>
                  <a:txBody>
                    <a:bodyPr/>
                    <a:lstStyle/>
                    <a:p>
                      <a:pPr marL="0" marR="0" algn="ctr">
                        <a:lnSpc>
                          <a:spcPct val="115000"/>
                        </a:lnSpc>
                        <a:spcBef>
                          <a:spcPts val="0"/>
                        </a:spcBef>
                        <a:spcAft>
                          <a:spcPts val="0"/>
                        </a:spcAft>
                        <a:tabLst>
                          <a:tab pos="179070" algn="l"/>
                        </a:tabLst>
                      </a:pPr>
                      <a:r>
                        <a:rPr lang="en-US" sz="1100" b="1" dirty="0">
                          <a:latin typeface="Times New Roman"/>
                          <a:ea typeface="Times New Roman"/>
                          <a:cs typeface="Times New Roman"/>
                        </a:rPr>
                        <a:t>1w</a:t>
                      </a:r>
                      <a:endParaRPr lang="en-US" sz="900" b="1" dirty="0">
                        <a:latin typeface="Calibri"/>
                        <a:ea typeface="Times New Roman"/>
                        <a:cs typeface="Times New Roman"/>
                      </a:endParaRPr>
                    </a:p>
                  </a:txBody>
                  <a:tcPr marL="51435" marR="51435" marT="0" marB="0" anchor="ctr"/>
                </a:tc>
                <a:tc>
                  <a:txBody>
                    <a:bodyPr/>
                    <a:lstStyle/>
                    <a:p>
                      <a:pPr marL="0" marR="0" algn="ctr">
                        <a:lnSpc>
                          <a:spcPct val="115000"/>
                        </a:lnSpc>
                        <a:spcBef>
                          <a:spcPts val="0"/>
                        </a:spcBef>
                        <a:spcAft>
                          <a:spcPts val="0"/>
                        </a:spcAft>
                        <a:tabLst>
                          <a:tab pos="179070" algn="l"/>
                        </a:tabLst>
                      </a:pPr>
                      <a:r>
                        <a:rPr lang="en-US" sz="1100" b="1" dirty="0">
                          <a:latin typeface="Times New Roman"/>
                          <a:ea typeface="Times New Roman"/>
                          <a:cs typeface="Times New Roman"/>
                        </a:rPr>
                        <a:t>1w</a:t>
                      </a:r>
                      <a:endParaRPr lang="en-US" sz="900" b="1" dirty="0">
                        <a:latin typeface="Calibri"/>
                        <a:ea typeface="Times New Roman"/>
                        <a:cs typeface="Times New Roman"/>
                      </a:endParaRPr>
                    </a:p>
                  </a:txBody>
                  <a:tcPr marL="51435" marR="51435" marT="0" marB="0" anchor="ctr"/>
                </a:tc>
                <a:tc>
                  <a:txBody>
                    <a:bodyPr/>
                    <a:lstStyle/>
                    <a:p>
                      <a:pPr marL="0" marR="0" algn="ctr">
                        <a:lnSpc>
                          <a:spcPct val="115000"/>
                        </a:lnSpc>
                        <a:spcBef>
                          <a:spcPts val="0"/>
                        </a:spcBef>
                        <a:spcAft>
                          <a:spcPts val="0"/>
                        </a:spcAft>
                        <a:tabLst>
                          <a:tab pos="179070" algn="l"/>
                        </a:tabLst>
                      </a:pPr>
                      <a:r>
                        <a:rPr lang="en-US" sz="1100" b="1" dirty="0">
                          <a:latin typeface="Times New Roman"/>
                          <a:ea typeface="Times New Roman"/>
                          <a:cs typeface="Times New Roman"/>
                        </a:rPr>
                        <a:t>1w</a:t>
                      </a:r>
                      <a:endParaRPr lang="en-US" sz="900" b="1" dirty="0">
                        <a:latin typeface="Calibri"/>
                        <a:ea typeface="Times New Roman"/>
                        <a:cs typeface="Times New Roman"/>
                      </a:endParaRPr>
                    </a:p>
                  </a:txBody>
                  <a:tcPr marL="51435" marR="51435" marT="0" marB="0" anchor="ctr"/>
                </a:tc>
                <a:tc>
                  <a:txBody>
                    <a:bodyPr/>
                    <a:lstStyle/>
                    <a:p>
                      <a:pPr marL="0" marR="0" algn="ctr">
                        <a:lnSpc>
                          <a:spcPct val="115000"/>
                        </a:lnSpc>
                        <a:spcBef>
                          <a:spcPts val="0"/>
                        </a:spcBef>
                        <a:spcAft>
                          <a:spcPts val="0"/>
                        </a:spcAft>
                        <a:tabLst>
                          <a:tab pos="179070" algn="l"/>
                        </a:tabLst>
                      </a:pPr>
                      <a:r>
                        <a:rPr lang="en-US" sz="1100" b="1">
                          <a:latin typeface="Times New Roman"/>
                          <a:ea typeface="Times New Roman"/>
                          <a:cs typeface="Times New Roman"/>
                        </a:rPr>
                        <a:t>1w</a:t>
                      </a:r>
                      <a:endParaRPr lang="en-US" sz="900" b="1">
                        <a:latin typeface="Calibri"/>
                        <a:ea typeface="Times New Roman"/>
                        <a:cs typeface="Times New Roman"/>
                      </a:endParaRPr>
                    </a:p>
                  </a:txBody>
                  <a:tcPr marL="51435" marR="51435" marT="0" marB="0" anchor="ctr"/>
                </a:tc>
                <a:tc>
                  <a:txBody>
                    <a:bodyPr/>
                    <a:lstStyle/>
                    <a:p>
                      <a:pPr marL="0" marR="0" algn="ctr">
                        <a:lnSpc>
                          <a:spcPct val="115000"/>
                        </a:lnSpc>
                        <a:spcBef>
                          <a:spcPts val="0"/>
                        </a:spcBef>
                        <a:spcAft>
                          <a:spcPts val="0"/>
                        </a:spcAft>
                        <a:tabLst>
                          <a:tab pos="179070" algn="l"/>
                        </a:tabLst>
                      </a:pPr>
                      <a:r>
                        <a:rPr lang="en-US" sz="1100" b="1">
                          <a:latin typeface="Times New Roman"/>
                          <a:ea typeface="Times New Roman"/>
                          <a:cs typeface="Times New Roman"/>
                        </a:rPr>
                        <a:t>1w</a:t>
                      </a:r>
                      <a:endParaRPr lang="en-US" sz="900" b="1">
                        <a:latin typeface="Calibri"/>
                        <a:ea typeface="Times New Roman"/>
                        <a:cs typeface="Times New Roman"/>
                      </a:endParaRPr>
                    </a:p>
                  </a:txBody>
                  <a:tcPr marL="51435" marR="51435" marT="0" marB="0" anchor="ctr"/>
                </a:tc>
                <a:tc>
                  <a:txBody>
                    <a:bodyPr/>
                    <a:lstStyle/>
                    <a:p>
                      <a:pPr marL="0" marR="0" algn="ctr">
                        <a:lnSpc>
                          <a:spcPct val="115000"/>
                        </a:lnSpc>
                        <a:spcBef>
                          <a:spcPts val="0"/>
                        </a:spcBef>
                        <a:spcAft>
                          <a:spcPts val="0"/>
                        </a:spcAft>
                        <a:tabLst>
                          <a:tab pos="179070" algn="l"/>
                        </a:tabLst>
                      </a:pPr>
                      <a:r>
                        <a:rPr lang="en-US" sz="1100" b="1" dirty="0">
                          <a:latin typeface="Times New Roman"/>
                          <a:ea typeface="Times New Roman"/>
                          <a:cs typeface="Times New Roman"/>
                        </a:rPr>
                        <a:t>1w</a:t>
                      </a:r>
                      <a:endParaRPr lang="en-US" sz="900" b="1" dirty="0">
                        <a:latin typeface="Calibri"/>
                        <a:ea typeface="Times New Roman"/>
                        <a:cs typeface="Times New Roman"/>
                      </a:endParaRPr>
                    </a:p>
                  </a:txBody>
                  <a:tcPr marL="51435" marR="51435" marT="0" marB="0" anchor="ctr"/>
                </a:tc>
                <a:tc>
                  <a:txBody>
                    <a:bodyPr/>
                    <a:lstStyle/>
                    <a:p>
                      <a:pPr marL="0" marR="0" algn="ctr">
                        <a:lnSpc>
                          <a:spcPct val="115000"/>
                        </a:lnSpc>
                        <a:spcBef>
                          <a:spcPts val="0"/>
                        </a:spcBef>
                        <a:spcAft>
                          <a:spcPts val="0"/>
                        </a:spcAft>
                        <a:tabLst>
                          <a:tab pos="179070" algn="l"/>
                        </a:tabLst>
                      </a:pPr>
                      <a:r>
                        <a:rPr lang="en-US" sz="1100" b="1" dirty="0">
                          <a:latin typeface="Times New Roman"/>
                          <a:ea typeface="Times New Roman"/>
                          <a:cs typeface="Times New Roman"/>
                        </a:rPr>
                        <a:t>1w</a:t>
                      </a:r>
                      <a:endParaRPr lang="en-US" sz="900" b="1" dirty="0">
                        <a:latin typeface="Calibri"/>
                        <a:ea typeface="Times New Roman"/>
                        <a:cs typeface="Times New Roman"/>
                      </a:endParaRPr>
                    </a:p>
                  </a:txBody>
                  <a:tcPr marL="51435" marR="51435" marT="0" marB="0" anchor="ctr"/>
                </a:tc>
                <a:tc>
                  <a:txBody>
                    <a:bodyPr/>
                    <a:lstStyle/>
                    <a:p>
                      <a:pPr marL="0" marR="0" algn="ctr">
                        <a:lnSpc>
                          <a:spcPct val="115000"/>
                        </a:lnSpc>
                        <a:spcBef>
                          <a:spcPts val="0"/>
                        </a:spcBef>
                        <a:spcAft>
                          <a:spcPts val="0"/>
                        </a:spcAft>
                        <a:tabLst>
                          <a:tab pos="179070" algn="l"/>
                        </a:tabLst>
                      </a:pPr>
                      <a:r>
                        <a:rPr lang="en-US" sz="1100" b="1" dirty="0">
                          <a:latin typeface="Times New Roman"/>
                          <a:ea typeface="Times New Roman"/>
                          <a:cs typeface="Times New Roman"/>
                        </a:rPr>
                        <a:t>1w</a:t>
                      </a:r>
                      <a:endParaRPr lang="en-US" sz="900" b="1" dirty="0">
                        <a:latin typeface="Calibri"/>
                        <a:ea typeface="Times New Roman"/>
                        <a:cs typeface="Times New Roman"/>
                      </a:endParaRPr>
                    </a:p>
                  </a:txBody>
                  <a:tcPr marL="51435" marR="51435" marT="0" marB="0" anchor="ctr"/>
                </a:tc>
                <a:tc>
                  <a:txBody>
                    <a:bodyPr/>
                    <a:lstStyle/>
                    <a:p>
                      <a:pPr marL="0" marR="0" algn="ctr">
                        <a:lnSpc>
                          <a:spcPct val="115000"/>
                        </a:lnSpc>
                        <a:spcBef>
                          <a:spcPts val="0"/>
                        </a:spcBef>
                        <a:spcAft>
                          <a:spcPts val="0"/>
                        </a:spcAft>
                        <a:tabLst>
                          <a:tab pos="179070" algn="l"/>
                        </a:tabLst>
                      </a:pPr>
                      <a:r>
                        <a:rPr lang="en-US" sz="1100" b="1" dirty="0">
                          <a:latin typeface="Times New Roman"/>
                          <a:ea typeface="Times New Roman"/>
                          <a:cs typeface="Times New Roman"/>
                        </a:rPr>
                        <a:t>1w</a:t>
                      </a:r>
                      <a:endParaRPr lang="en-US" sz="900" b="1" dirty="0">
                        <a:latin typeface="Calibri"/>
                        <a:ea typeface="Times New Roman"/>
                        <a:cs typeface="Times New Roman"/>
                      </a:endParaRPr>
                    </a:p>
                  </a:txBody>
                  <a:tcPr marL="51435" marR="51435" marT="0" marB="0" anchor="ctr"/>
                </a:tc>
                <a:tc>
                  <a:txBody>
                    <a:bodyPr/>
                    <a:lstStyle/>
                    <a:p>
                      <a:pPr marL="0" marR="0" algn="ctr">
                        <a:lnSpc>
                          <a:spcPct val="115000"/>
                        </a:lnSpc>
                        <a:spcBef>
                          <a:spcPts val="0"/>
                        </a:spcBef>
                        <a:spcAft>
                          <a:spcPts val="0"/>
                        </a:spcAft>
                        <a:tabLst>
                          <a:tab pos="179070" algn="l"/>
                        </a:tabLst>
                      </a:pPr>
                      <a:r>
                        <a:rPr lang="en-US" sz="1100" b="1" dirty="0">
                          <a:latin typeface="Times New Roman"/>
                          <a:ea typeface="Times New Roman"/>
                          <a:cs typeface="Times New Roman"/>
                        </a:rPr>
                        <a:t>1w</a:t>
                      </a:r>
                      <a:endParaRPr lang="en-US" sz="900" b="1" dirty="0">
                        <a:latin typeface="Calibri"/>
                        <a:ea typeface="Times New Roman"/>
                        <a:cs typeface="Times New Roman"/>
                      </a:endParaRPr>
                    </a:p>
                  </a:txBody>
                  <a:tcPr marL="51435" marR="51435" marT="0" marB="0" anchor="ctr"/>
                </a:tc>
                <a:tc>
                  <a:txBody>
                    <a:bodyPr/>
                    <a:lstStyle/>
                    <a:p>
                      <a:pPr marL="0" marR="0" algn="ctr">
                        <a:lnSpc>
                          <a:spcPct val="115000"/>
                        </a:lnSpc>
                        <a:spcBef>
                          <a:spcPts val="0"/>
                        </a:spcBef>
                        <a:spcAft>
                          <a:spcPts val="0"/>
                        </a:spcAft>
                        <a:tabLst>
                          <a:tab pos="179070" algn="l"/>
                        </a:tabLst>
                      </a:pPr>
                      <a:r>
                        <a:rPr lang="en-US" sz="1100" b="1" dirty="0">
                          <a:latin typeface="Times New Roman"/>
                          <a:ea typeface="Times New Roman"/>
                          <a:cs typeface="Times New Roman"/>
                        </a:rPr>
                        <a:t>1w</a:t>
                      </a:r>
                      <a:endParaRPr lang="en-US" sz="900" b="1" dirty="0">
                        <a:latin typeface="Calibri"/>
                        <a:ea typeface="Times New Roman"/>
                        <a:cs typeface="Times New Roman"/>
                      </a:endParaRPr>
                    </a:p>
                  </a:txBody>
                  <a:tcPr marL="51435" marR="51435" marT="0" marB="0" anchor="ctr"/>
                </a:tc>
                <a:tc>
                  <a:txBody>
                    <a:bodyPr/>
                    <a:lstStyle/>
                    <a:p>
                      <a:pPr marL="0" marR="0" algn="ctr">
                        <a:lnSpc>
                          <a:spcPct val="115000"/>
                        </a:lnSpc>
                        <a:spcBef>
                          <a:spcPts val="0"/>
                        </a:spcBef>
                        <a:spcAft>
                          <a:spcPts val="0"/>
                        </a:spcAft>
                        <a:tabLst>
                          <a:tab pos="179070" algn="l"/>
                        </a:tabLst>
                      </a:pPr>
                      <a:r>
                        <a:rPr lang="en-US" sz="1100" b="1" dirty="0">
                          <a:latin typeface="Times New Roman"/>
                          <a:ea typeface="Times New Roman"/>
                          <a:cs typeface="Times New Roman"/>
                        </a:rPr>
                        <a:t>1w</a:t>
                      </a:r>
                      <a:endParaRPr lang="en-US" sz="900" b="1" dirty="0">
                        <a:latin typeface="Calibri"/>
                        <a:ea typeface="Times New Roman"/>
                        <a:cs typeface="Times New Roman"/>
                      </a:endParaRPr>
                    </a:p>
                  </a:txBody>
                  <a:tcPr marL="51435" marR="51435" marT="0" marB="0" anchor="ctr"/>
                </a:tc>
                <a:tc>
                  <a:txBody>
                    <a:bodyPr/>
                    <a:lstStyle/>
                    <a:p>
                      <a:pPr marL="0" marR="0" algn="ctr">
                        <a:lnSpc>
                          <a:spcPct val="115000"/>
                        </a:lnSpc>
                        <a:spcBef>
                          <a:spcPts val="0"/>
                        </a:spcBef>
                        <a:spcAft>
                          <a:spcPts val="0"/>
                        </a:spcAft>
                        <a:tabLst>
                          <a:tab pos="179070" algn="l"/>
                        </a:tabLst>
                      </a:pPr>
                      <a:r>
                        <a:rPr lang="en-US" sz="1100" b="1" dirty="0">
                          <a:latin typeface="Times New Roman"/>
                          <a:ea typeface="Times New Roman"/>
                          <a:cs typeface="Times New Roman"/>
                        </a:rPr>
                        <a:t>1w</a:t>
                      </a:r>
                      <a:endParaRPr lang="en-US" sz="900" b="1" dirty="0">
                        <a:latin typeface="Calibri"/>
                        <a:ea typeface="Times New Roman"/>
                        <a:cs typeface="Times New Roman"/>
                      </a:endParaRPr>
                    </a:p>
                  </a:txBody>
                  <a:tcPr marL="51435" marR="51435" marT="0" marB="0" anchor="ctr"/>
                </a:tc>
                <a:extLst>
                  <a:ext uri="{0D108BD9-81ED-4DB2-BD59-A6C34878D82A}">
                    <a16:rowId xmlns:a16="http://schemas.microsoft.com/office/drawing/2014/main" xmlns="" val="10000"/>
                  </a:ext>
                </a:extLst>
              </a:tr>
              <a:tr h="525780">
                <a:tc>
                  <a:txBody>
                    <a:bodyPr/>
                    <a:lstStyle/>
                    <a:p>
                      <a:pPr marL="0" marR="0" algn="ctr">
                        <a:lnSpc>
                          <a:spcPct val="115000"/>
                        </a:lnSpc>
                        <a:spcBef>
                          <a:spcPts val="0"/>
                        </a:spcBef>
                        <a:spcAft>
                          <a:spcPts val="0"/>
                        </a:spcAft>
                        <a:tabLst>
                          <a:tab pos="179070" algn="l"/>
                        </a:tabLst>
                      </a:pPr>
                      <a:r>
                        <a:rPr lang="en-US" sz="1200" b="1" dirty="0">
                          <a:latin typeface="Times New Roman"/>
                          <a:ea typeface="Times New Roman"/>
                          <a:cs typeface="Times New Roman"/>
                        </a:rPr>
                        <a:t>Paper Study and Analysis</a:t>
                      </a:r>
                      <a:endParaRPr lang="en-US" sz="1100" dirty="0">
                        <a:latin typeface="Calibri"/>
                        <a:ea typeface="Times New Roman"/>
                        <a:cs typeface="Times New Roman"/>
                      </a:endParaRPr>
                    </a:p>
                  </a:txBody>
                  <a:tcPr marL="51435" marR="51435" marT="0" marB="0" anchor="ctr"/>
                </a:tc>
                <a:tc gridSpan="7">
                  <a:txBody>
                    <a:bodyPr/>
                    <a:lstStyle/>
                    <a:p>
                      <a:pPr algn="ctr"/>
                      <a:r>
                        <a:rPr lang="en-US" sz="1100" dirty="0">
                          <a:latin typeface="Times New Roman" pitchFamily="18" charset="0"/>
                          <a:cs typeface="Times New Roman" pitchFamily="18" charset="0"/>
                        </a:rPr>
                        <a:t>7w</a:t>
                      </a:r>
                    </a:p>
                  </a:txBody>
                  <a:tcPr marL="68580" marR="68580" marT="34290" marB="34290">
                    <a:solidFill>
                      <a:schemeClr val="bg1">
                        <a:lumMod val="65000"/>
                      </a:schemeClr>
                    </a:solidFill>
                  </a:tcPr>
                </a:tc>
                <a:tc hMerge="1">
                  <a:txBody>
                    <a:bodyPr/>
                    <a:lstStyle/>
                    <a:p>
                      <a:pPr algn="ctr"/>
                      <a:endParaRPr lang="en-US" sz="1500" dirty="0"/>
                    </a:p>
                  </a:txBody>
                  <a:tcPr marL="68580" marR="68580" marT="34290" marB="34290">
                    <a:solidFill>
                      <a:schemeClr val="bg1">
                        <a:lumMod val="65000"/>
                      </a:schemeClr>
                    </a:solidFill>
                  </a:tcPr>
                </a:tc>
                <a:tc hMerge="1">
                  <a:txBody>
                    <a:bodyPr/>
                    <a:lstStyle/>
                    <a:p>
                      <a:pPr algn="ctr"/>
                      <a:endParaRPr lang="en-US" sz="1500" dirty="0"/>
                    </a:p>
                  </a:txBody>
                  <a:tcPr marL="68580" marR="68580" marT="34290" marB="34290">
                    <a:solidFill>
                      <a:schemeClr val="bg1">
                        <a:lumMod val="65000"/>
                      </a:schemeClr>
                    </a:solidFill>
                  </a:tcPr>
                </a:tc>
                <a:tc hMerge="1">
                  <a:txBody>
                    <a:bodyPr/>
                    <a:lstStyle/>
                    <a:p>
                      <a:pPr algn="ctr"/>
                      <a:endParaRPr lang="en-US" sz="1100" dirty="0">
                        <a:latin typeface="Times New Roman" pitchFamily="18" charset="0"/>
                        <a:cs typeface="Times New Roman" pitchFamily="18" charset="0"/>
                      </a:endParaRPr>
                    </a:p>
                  </a:txBody>
                  <a:tcPr marL="68580" marR="68580" marT="34290" marB="34290" anchor="ctr">
                    <a:solidFill>
                      <a:schemeClr val="bg1">
                        <a:lumMod val="65000"/>
                      </a:schemeClr>
                    </a:solidFill>
                  </a:tcPr>
                </a:tc>
                <a:tc hMerge="1">
                  <a:txBody>
                    <a:bodyPr/>
                    <a:lstStyle/>
                    <a:p>
                      <a:pPr algn="ctr"/>
                      <a:endParaRPr lang="en-US" sz="1100" dirty="0">
                        <a:latin typeface="Times New Roman" pitchFamily="18" charset="0"/>
                        <a:cs typeface="Times New Roman" pitchFamily="18" charset="0"/>
                      </a:endParaRPr>
                    </a:p>
                  </a:txBody>
                  <a:tcPr marL="68580" marR="68580" marT="34290" marB="34290">
                    <a:solidFill>
                      <a:schemeClr val="bg1">
                        <a:lumMod val="65000"/>
                      </a:schemeClr>
                    </a:solidFill>
                  </a:tcPr>
                </a:tc>
                <a:tc hMerge="1">
                  <a:txBody>
                    <a:bodyPr/>
                    <a:lstStyle/>
                    <a:p>
                      <a:pPr algn="ctr"/>
                      <a:endParaRPr lang="en-US" sz="1500" dirty="0"/>
                    </a:p>
                  </a:txBody>
                  <a:tcPr marL="68580" marR="68580" marT="34290" marB="34290">
                    <a:solidFill>
                      <a:schemeClr val="bg1">
                        <a:lumMod val="65000"/>
                      </a:schemeClr>
                    </a:solidFill>
                  </a:tcPr>
                </a:tc>
                <a:tc hMerge="1">
                  <a:txBody>
                    <a:bodyPr/>
                    <a:lstStyle/>
                    <a:p>
                      <a:pPr algn="ctr"/>
                      <a:endParaRPr lang="en-US" sz="1500" dirty="0"/>
                    </a:p>
                  </a:txBody>
                  <a:tcPr marL="68580" marR="68580" marT="34290" marB="34290">
                    <a:solidFill>
                      <a:schemeClr val="bg1">
                        <a:lumMod val="6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500" dirty="0"/>
                    </a:p>
                    <a:p>
                      <a:pPr algn="ctr"/>
                      <a:endParaRPr lang="en-US" sz="1500" dirty="0"/>
                    </a:p>
                  </a:txBody>
                  <a:tcPr marL="68580" marR="68580" marT="34290" marB="34290"/>
                </a:tc>
                <a:tc>
                  <a:txBody>
                    <a:bodyPr/>
                    <a:lstStyle/>
                    <a:p>
                      <a:pPr algn="ctr"/>
                      <a:endParaRPr lang="en-US" sz="1500" dirty="0"/>
                    </a:p>
                  </a:txBody>
                  <a:tcPr marL="68580" marR="68580" marT="34290" marB="34290"/>
                </a:tc>
                <a:tc>
                  <a:txBody>
                    <a:bodyPr/>
                    <a:lstStyle/>
                    <a:p>
                      <a:pPr algn="ctr"/>
                      <a:endParaRPr lang="en-US" sz="1500"/>
                    </a:p>
                  </a:txBody>
                  <a:tcPr marL="68580" marR="68580" marT="34290" marB="34290"/>
                </a:tc>
                <a:tc>
                  <a:txBody>
                    <a:bodyPr/>
                    <a:lstStyle/>
                    <a:p>
                      <a:pPr algn="ctr"/>
                      <a:endParaRPr lang="en-US" sz="1500"/>
                    </a:p>
                  </a:txBody>
                  <a:tcPr marL="68580" marR="68580" marT="34290" marB="34290"/>
                </a:tc>
                <a:tc>
                  <a:txBody>
                    <a:bodyPr/>
                    <a:lstStyle/>
                    <a:p>
                      <a:pPr algn="ctr"/>
                      <a:endParaRPr lang="en-US" sz="1500"/>
                    </a:p>
                  </a:txBody>
                  <a:tcPr marL="68580" marR="68580" marT="34290" marB="34290"/>
                </a:tc>
                <a:tc>
                  <a:txBody>
                    <a:bodyPr/>
                    <a:lstStyle/>
                    <a:p>
                      <a:pPr algn="ctr"/>
                      <a:endParaRPr lang="en-US" sz="1500" dirty="0"/>
                    </a:p>
                  </a:txBody>
                  <a:tcPr marL="68580" marR="68580" marT="34290" marB="34290"/>
                </a:tc>
                <a:extLst>
                  <a:ext uri="{0D108BD9-81ED-4DB2-BD59-A6C34878D82A}">
                    <a16:rowId xmlns:a16="http://schemas.microsoft.com/office/drawing/2014/main" xmlns="" val="10001"/>
                  </a:ext>
                </a:extLst>
              </a:tr>
              <a:tr h="434340">
                <a:tc>
                  <a:txBody>
                    <a:bodyPr/>
                    <a:lstStyle/>
                    <a:p>
                      <a:pPr marL="0" marR="0" algn="ctr">
                        <a:lnSpc>
                          <a:spcPct val="115000"/>
                        </a:lnSpc>
                        <a:spcBef>
                          <a:spcPts val="0"/>
                        </a:spcBef>
                        <a:spcAft>
                          <a:spcPts val="0"/>
                        </a:spcAft>
                        <a:tabLst>
                          <a:tab pos="179070" algn="l"/>
                        </a:tabLst>
                      </a:pPr>
                      <a:r>
                        <a:rPr lang="en-US" sz="1200" b="1" dirty="0">
                          <a:latin typeface="Times New Roman"/>
                          <a:ea typeface="Times New Roman"/>
                          <a:cs typeface="Times New Roman"/>
                        </a:rPr>
                        <a:t>Proposal Preparation</a:t>
                      </a:r>
                      <a:endParaRPr lang="en-US" sz="1100" dirty="0">
                        <a:latin typeface="Calibri"/>
                        <a:ea typeface="Times New Roman"/>
                        <a:cs typeface="Times New Roman"/>
                      </a:endParaRPr>
                    </a:p>
                  </a:txBody>
                  <a:tcPr marL="51435" marR="51435" marT="0" marB="0" anchor="ctr"/>
                </a:tc>
                <a:tc>
                  <a:txBody>
                    <a:bodyPr/>
                    <a:lstStyle/>
                    <a:p>
                      <a:pPr algn="ctr"/>
                      <a:endParaRPr lang="en-US" sz="1500"/>
                    </a:p>
                  </a:txBody>
                  <a:tcPr marL="68580" marR="68580" marT="34290" marB="34290"/>
                </a:tc>
                <a:tc>
                  <a:txBody>
                    <a:bodyPr/>
                    <a:lstStyle/>
                    <a:p>
                      <a:pPr algn="ctr"/>
                      <a:endParaRPr lang="en-US" sz="1500" dirty="0"/>
                    </a:p>
                  </a:txBody>
                  <a:tcPr marL="68580" marR="68580" marT="34290" marB="34290"/>
                </a:tc>
                <a:tc>
                  <a:txBody>
                    <a:bodyPr/>
                    <a:lstStyle/>
                    <a:p>
                      <a:pPr algn="ctr"/>
                      <a:endParaRPr lang="en-US" sz="1500"/>
                    </a:p>
                  </a:txBody>
                  <a:tcPr marL="68580" marR="68580" marT="34290" marB="34290"/>
                </a:tc>
                <a:tc>
                  <a:txBody>
                    <a:bodyPr/>
                    <a:lstStyle/>
                    <a:p>
                      <a:pPr algn="ctr"/>
                      <a:endParaRPr lang="en-US" sz="1500"/>
                    </a:p>
                  </a:txBody>
                  <a:tcPr marL="68580" marR="68580" marT="34290" marB="34290"/>
                </a:tc>
                <a:tc>
                  <a:txBody>
                    <a:bodyPr/>
                    <a:lstStyle/>
                    <a:p>
                      <a:pPr algn="ctr"/>
                      <a:endParaRPr lang="en-US" sz="1500"/>
                    </a:p>
                  </a:txBody>
                  <a:tcPr marL="68580" marR="68580" marT="34290" marB="34290"/>
                </a:tc>
                <a:tc gridSpan="3">
                  <a:txBody>
                    <a:bodyPr/>
                    <a:lstStyle/>
                    <a:p>
                      <a:pPr algn="ctr"/>
                      <a:r>
                        <a:rPr lang="en-US" sz="1200" baseline="0" dirty="0">
                          <a:latin typeface="Times New Roman" pitchFamily="18" charset="0"/>
                          <a:cs typeface="Times New Roman" pitchFamily="18" charset="0"/>
                        </a:rPr>
                        <a:t>3w</a:t>
                      </a:r>
                      <a:endParaRPr lang="en-US" sz="1500" dirty="0">
                        <a:latin typeface="Times New Roman" pitchFamily="18" charset="0"/>
                        <a:cs typeface="Times New Roman" pitchFamily="18" charset="0"/>
                      </a:endParaRPr>
                    </a:p>
                  </a:txBody>
                  <a:tcPr marL="68580" marR="68580" marT="34290" marB="34290">
                    <a:solidFill>
                      <a:schemeClr val="bg1">
                        <a:lumMod val="65000"/>
                      </a:schemeClr>
                    </a:solidFill>
                  </a:tcPr>
                </a:tc>
                <a:tc hMerge="1">
                  <a:txBody>
                    <a:bodyPr/>
                    <a:lstStyle/>
                    <a:p>
                      <a:pPr algn="ctr"/>
                      <a:endParaRPr lang="en-US" sz="1500" dirty="0">
                        <a:latin typeface="Times New Roman" pitchFamily="18" charset="0"/>
                        <a:cs typeface="Times New Roman" pitchFamily="18" charset="0"/>
                      </a:endParaRPr>
                    </a:p>
                  </a:txBody>
                  <a:tcPr marL="68580" marR="68580" marT="34290" marB="34290">
                    <a:solidFill>
                      <a:schemeClr val="bg1">
                        <a:lumMod val="65000"/>
                      </a:schemeClr>
                    </a:solidFill>
                  </a:tcPr>
                </a:tc>
                <a:tc hMerge="1">
                  <a:txBody>
                    <a:bodyPr/>
                    <a:lstStyle/>
                    <a:p>
                      <a:pPr algn="ctr"/>
                      <a:endParaRPr lang="en-US" sz="1500" dirty="0"/>
                    </a:p>
                  </a:txBody>
                  <a:tcPr marL="68580" marR="68580" marT="34290" marB="34290">
                    <a:solidFill>
                      <a:schemeClr val="bg1">
                        <a:lumMod val="65000"/>
                      </a:schemeClr>
                    </a:solidFill>
                  </a:tcPr>
                </a:tc>
                <a:tc>
                  <a:txBody>
                    <a:bodyPr/>
                    <a:lstStyle/>
                    <a:p>
                      <a:pPr algn="ctr"/>
                      <a:endParaRPr lang="en-US" sz="1500" dirty="0"/>
                    </a:p>
                  </a:txBody>
                  <a:tcPr marL="68580" marR="68580" marT="34290" marB="34290"/>
                </a:tc>
                <a:tc>
                  <a:txBody>
                    <a:bodyPr/>
                    <a:lstStyle/>
                    <a:p>
                      <a:pPr algn="ctr"/>
                      <a:endParaRPr lang="en-US" sz="1500"/>
                    </a:p>
                  </a:txBody>
                  <a:tcPr marL="68580" marR="68580" marT="34290" marB="34290"/>
                </a:tc>
                <a:tc>
                  <a:txBody>
                    <a:bodyPr/>
                    <a:lstStyle/>
                    <a:p>
                      <a:pPr algn="ctr"/>
                      <a:endParaRPr lang="en-US" sz="1500"/>
                    </a:p>
                  </a:txBody>
                  <a:tcPr marL="68580" marR="68580" marT="34290" marB="34290"/>
                </a:tc>
                <a:tc>
                  <a:txBody>
                    <a:bodyPr/>
                    <a:lstStyle/>
                    <a:p>
                      <a:pPr algn="ctr"/>
                      <a:endParaRPr lang="en-US" sz="1500" dirty="0"/>
                    </a:p>
                  </a:txBody>
                  <a:tcPr marL="68580" marR="68580" marT="34290" marB="34290"/>
                </a:tc>
                <a:tc>
                  <a:txBody>
                    <a:bodyPr/>
                    <a:lstStyle/>
                    <a:p>
                      <a:pPr algn="ctr"/>
                      <a:endParaRPr lang="en-US" sz="1500" dirty="0"/>
                    </a:p>
                  </a:txBody>
                  <a:tcPr marL="68580" marR="68580" marT="34290" marB="34290"/>
                </a:tc>
                <a:extLst>
                  <a:ext uri="{0D108BD9-81ED-4DB2-BD59-A6C34878D82A}">
                    <a16:rowId xmlns:a16="http://schemas.microsoft.com/office/drawing/2014/main" xmlns="" val="10002"/>
                  </a:ext>
                </a:extLst>
              </a:tr>
              <a:tr h="399095">
                <a:tc>
                  <a:txBody>
                    <a:bodyPr/>
                    <a:lstStyle/>
                    <a:p>
                      <a:pPr marL="0" marR="0" algn="ctr">
                        <a:lnSpc>
                          <a:spcPct val="115000"/>
                        </a:lnSpc>
                        <a:spcBef>
                          <a:spcPts val="0"/>
                        </a:spcBef>
                        <a:spcAft>
                          <a:spcPts val="0"/>
                        </a:spcAft>
                        <a:tabLst>
                          <a:tab pos="179070" algn="l"/>
                        </a:tabLst>
                      </a:pPr>
                      <a:r>
                        <a:rPr lang="en-US" sz="1200" b="1" dirty="0">
                          <a:latin typeface="Times New Roman"/>
                          <a:ea typeface="Times New Roman"/>
                          <a:cs typeface="Times New Roman"/>
                        </a:rPr>
                        <a:t>Implementation</a:t>
                      </a:r>
                      <a:endParaRPr lang="en-US" sz="1100" dirty="0">
                        <a:latin typeface="Calibri"/>
                        <a:ea typeface="Times New Roman"/>
                        <a:cs typeface="Times New Roman"/>
                      </a:endParaRPr>
                    </a:p>
                  </a:txBody>
                  <a:tcPr marL="51435" marR="51435" marT="0" marB="0" anchor="ctr"/>
                </a:tc>
                <a:tc>
                  <a:txBody>
                    <a:bodyPr/>
                    <a:lstStyle/>
                    <a:p>
                      <a:pPr algn="ctr"/>
                      <a:endParaRPr lang="en-US" sz="1500" dirty="0"/>
                    </a:p>
                  </a:txBody>
                  <a:tcPr marL="68580" marR="68580" marT="34290" marB="34290"/>
                </a:tc>
                <a:tc>
                  <a:txBody>
                    <a:bodyPr/>
                    <a:lstStyle/>
                    <a:p>
                      <a:pPr algn="ctr"/>
                      <a:endParaRPr lang="en-US" sz="1500"/>
                    </a:p>
                  </a:txBody>
                  <a:tcPr marL="68580" marR="68580" marT="34290" marB="34290"/>
                </a:tc>
                <a:tc>
                  <a:txBody>
                    <a:bodyPr/>
                    <a:lstStyle/>
                    <a:p>
                      <a:pPr algn="ctr"/>
                      <a:endParaRPr lang="en-US" sz="1500"/>
                    </a:p>
                  </a:txBody>
                  <a:tcPr marL="68580" marR="68580" marT="34290" marB="34290"/>
                </a:tc>
                <a:tc>
                  <a:txBody>
                    <a:bodyPr/>
                    <a:lstStyle/>
                    <a:p>
                      <a:pPr algn="ctr"/>
                      <a:endParaRPr lang="en-US" sz="1500"/>
                    </a:p>
                  </a:txBody>
                  <a:tcPr marL="68580" marR="68580" marT="34290" marB="34290"/>
                </a:tc>
                <a:tc>
                  <a:txBody>
                    <a:bodyPr/>
                    <a:lstStyle/>
                    <a:p>
                      <a:pPr algn="ctr"/>
                      <a:endParaRPr lang="en-US" sz="1500"/>
                    </a:p>
                  </a:txBody>
                  <a:tcPr marL="68580" marR="68580" marT="34290" marB="34290"/>
                </a:tc>
                <a:tc>
                  <a:txBody>
                    <a:bodyPr/>
                    <a:lstStyle/>
                    <a:p>
                      <a:pPr algn="ctr"/>
                      <a:endParaRPr lang="en-US" sz="1500"/>
                    </a:p>
                  </a:txBody>
                  <a:tcPr marL="68580" marR="68580" marT="34290" marB="34290"/>
                </a:tc>
                <a:tc gridSpan="3">
                  <a:txBody>
                    <a:bodyPr/>
                    <a:lstStyle/>
                    <a:p>
                      <a:pPr algn="ctr"/>
                      <a:r>
                        <a:rPr lang="en-US" sz="1100" dirty="0">
                          <a:latin typeface="Times New Roman" pitchFamily="18" charset="0"/>
                          <a:cs typeface="Times New Roman" pitchFamily="18" charset="0"/>
                        </a:rPr>
                        <a:t>3w</a:t>
                      </a:r>
                    </a:p>
                  </a:txBody>
                  <a:tcPr marL="68580" marR="68580" marT="34290" marB="34290">
                    <a:solidFill>
                      <a:schemeClr val="bg1">
                        <a:lumMod val="65000"/>
                      </a:schemeClr>
                    </a:solidFill>
                  </a:tcPr>
                </a:tc>
                <a:tc hMerge="1">
                  <a:txBody>
                    <a:bodyPr/>
                    <a:lstStyle/>
                    <a:p>
                      <a:pPr algn="ctr"/>
                      <a:endParaRPr lang="en-US" sz="1100" dirty="0">
                        <a:latin typeface="Times New Roman" pitchFamily="18" charset="0"/>
                        <a:cs typeface="Times New Roman" pitchFamily="18" charset="0"/>
                      </a:endParaRPr>
                    </a:p>
                  </a:txBody>
                  <a:tcPr marL="68580" marR="68580" marT="34290" marB="34290" anchor="ctr">
                    <a:solidFill>
                      <a:schemeClr val="bg1">
                        <a:lumMod val="65000"/>
                      </a:schemeClr>
                    </a:solidFill>
                  </a:tcPr>
                </a:tc>
                <a:tc hMerge="1">
                  <a:txBody>
                    <a:bodyPr/>
                    <a:lstStyle/>
                    <a:p>
                      <a:pPr algn="ctr"/>
                      <a:endParaRPr lang="en-US" sz="1500" dirty="0"/>
                    </a:p>
                  </a:txBody>
                  <a:tcPr marL="68580" marR="68580" marT="34290" marB="34290">
                    <a:solidFill>
                      <a:schemeClr val="bg1">
                        <a:lumMod val="65000"/>
                      </a:schemeClr>
                    </a:solidFill>
                  </a:tcPr>
                </a:tc>
                <a:tc>
                  <a:txBody>
                    <a:bodyPr/>
                    <a:lstStyle/>
                    <a:p>
                      <a:pPr algn="ctr"/>
                      <a:endParaRPr lang="en-US" sz="1500" dirty="0"/>
                    </a:p>
                  </a:txBody>
                  <a:tcPr marL="68580" marR="68580" marT="34290" marB="34290">
                    <a:solidFill>
                      <a:schemeClr val="bg2"/>
                    </a:solidFill>
                  </a:tcPr>
                </a:tc>
                <a:tc>
                  <a:txBody>
                    <a:bodyPr/>
                    <a:lstStyle/>
                    <a:p>
                      <a:pPr algn="ctr"/>
                      <a:endParaRPr lang="en-US" sz="1500"/>
                    </a:p>
                  </a:txBody>
                  <a:tcPr marL="68580" marR="68580" marT="34290" marB="34290"/>
                </a:tc>
                <a:tc>
                  <a:txBody>
                    <a:bodyPr/>
                    <a:lstStyle/>
                    <a:p>
                      <a:pPr algn="ctr"/>
                      <a:endParaRPr lang="en-US" sz="1500"/>
                    </a:p>
                  </a:txBody>
                  <a:tcPr marL="68580" marR="68580" marT="34290" marB="34290"/>
                </a:tc>
                <a:tc>
                  <a:txBody>
                    <a:bodyPr/>
                    <a:lstStyle/>
                    <a:p>
                      <a:pPr algn="ctr"/>
                      <a:endParaRPr lang="en-US" sz="1500" dirty="0"/>
                    </a:p>
                  </a:txBody>
                  <a:tcPr marL="68580" marR="68580" marT="34290" marB="34290"/>
                </a:tc>
                <a:extLst>
                  <a:ext uri="{0D108BD9-81ED-4DB2-BD59-A6C34878D82A}">
                    <a16:rowId xmlns:a16="http://schemas.microsoft.com/office/drawing/2014/main" xmlns="" val="10003"/>
                  </a:ext>
                </a:extLst>
              </a:tr>
              <a:tr h="407289">
                <a:tc>
                  <a:txBody>
                    <a:bodyPr/>
                    <a:lstStyle/>
                    <a:p>
                      <a:pPr marL="0" marR="0" algn="ctr">
                        <a:lnSpc>
                          <a:spcPct val="115000"/>
                        </a:lnSpc>
                        <a:spcBef>
                          <a:spcPts val="0"/>
                        </a:spcBef>
                        <a:spcAft>
                          <a:spcPts val="0"/>
                        </a:spcAft>
                        <a:tabLst>
                          <a:tab pos="179070" algn="l"/>
                        </a:tabLst>
                      </a:pPr>
                      <a:r>
                        <a:rPr lang="en-US" sz="1200" b="1" dirty="0">
                          <a:latin typeface="Times New Roman"/>
                          <a:ea typeface="Times New Roman"/>
                          <a:cs typeface="Times New Roman"/>
                        </a:rPr>
                        <a:t>Testing and Data Collection</a:t>
                      </a:r>
                      <a:endParaRPr lang="en-US" sz="1100" dirty="0">
                        <a:latin typeface="Calibri"/>
                        <a:ea typeface="Times New Roman"/>
                        <a:cs typeface="Times New Roman"/>
                      </a:endParaRPr>
                    </a:p>
                  </a:txBody>
                  <a:tcPr marL="51435" marR="51435" marT="0" marB="0" anchor="ctr"/>
                </a:tc>
                <a:tc>
                  <a:txBody>
                    <a:bodyPr/>
                    <a:lstStyle/>
                    <a:p>
                      <a:pPr algn="ctr"/>
                      <a:endParaRPr lang="en-US" sz="1500" dirty="0"/>
                    </a:p>
                  </a:txBody>
                  <a:tcPr marL="68580" marR="68580" marT="34290" marB="34290"/>
                </a:tc>
                <a:tc>
                  <a:txBody>
                    <a:bodyPr/>
                    <a:lstStyle/>
                    <a:p>
                      <a:pPr algn="ctr"/>
                      <a:endParaRPr lang="en-US" sz="1500" dirty="0"/>
                    </a:p>
                  </a:txBody>
                  <a:tcPr marL="68580" marR="68580" marT="34290" marB="34290"/>
                </a:tc>
                <a:tc>
                  <a:txBody>
                    <a:bodyPr/>
                    <a:lstStyle/>
                    <a:p>
                      <a:pPr algn="ctr"/>
                      <a:endParaRPr lang="en-US" sz="1500"/>
                    </a:p>
                  </a:txBody>
                  <a:tcPr marL="68580" marR="68580" marT="34290" marB="34290"/>
                </a:tc>
                <a:tc>
                  <a:txBody>
                    <a:bodyPr/>
                    <a:lstStyle/>
                    <a:p>
                      <a:pPr algn="ctr"/>
                      <a:endParaRPr lang="en-US" sz="1500"/>
                    </a:p>
                  </a:txBody>
                  <a:tcPr marL="68580" marR="68580" marT="34290" marB="34290"/>
                </a:tc>
                <a:tc>
                  <a:txBody>
                    <a:bodyPr/>
                    <a:lstStyle/>
                    <a:p>
                      <a:pPr algn="ctr"/>
                      <a:endParaRPr lang="en-US" sz="1500"/>
                    </a:p>
                  </a:txBody>
                  <a:tcPr marL="68580" marR="68580" marT="34290" marB="34290"/>
                </a:tc>
                <a:tc>
                  <a:txBody>
                    <a:bodyPr/>
                    <a:lstStyle/>
                    <a:p>
                      <a:pPr algn="ctr"/>
                      <a:endParaRPr lang="en-US" sz="1500"/>
                    </a:p>
                  </a:txBody>
                  <a:tcPr marL="68580" marR="68580" marT="34290" marB="34290"/>
                </a:tc>
                <a:tc>
                  <a:txBody>
                    <a:bodyPr/>
                    <a:lstStyle/>
                    <a:p>
                      <a:pPr algn="ctr"/>
                      <a:endParaRPr lang="en-US" sz="1500" dirty="0"/>
                    </a:p>
                  </a:txBody>
                  <a:tcPr marL="68580" marR="68580" marT="34290" marB="34290"/>
                </a:tc>
                <a:tc gridSpan="3">
                  <a:txBody>
                    <a:bodyPr/>
                    <a:lstStyle/>
                    <a:p>
                      <a:pPr algn="ctr"/>
                      <a:r>
                        <a:rPr lang="en-US" sz="1200" dirty="0">
                          <a:latin typeface="Times New Roman" pitchFamily="18" charset="0"/>
                          <a:cs typeface="Times New Roman" pitchFamily="18" charset="0"/>
                        </a:rPr>
                        <a:t>3w</a:t>
                      </a:r>
                    </a:p>
                  </a:txBody>
                  <a:tcPr marL="68580" marR="68580" marT="34290" marB="34290">
                    <a:solidFill>
                      <a:schemeClr val="bg1">
                        <a:lumMod val="65000"/>
                      </a:schemeClr>
                    </a:solidFill>
                  </a:tcPr>
                </a:tc>
                <a:tc hMerge="1">
                  <a:txBody>
                    <a:bodyPr/>
                    <a:lstStyle/>
                    <a:p>
                      <a:pPr algn="ctr"/>
                      <a:endParaRPr lang="en-US" sz="1200" dirty="0">
                        <a:latin typeface="Times New Roman" pitchFamily="18" charset="0"/>
                        <a:cs typeface="Times New Roman" pitchFamily="18" charset="0"/>
                      </a:endParaRPr>
                    </a:p>
                  </a:txBody>
                  <a:tcPr marL="68580" marR="68580" marT="34290" marB="34290">
                    <a:solidFill>
                      <a:schemeClr val="bg1">
                        <a:lumMod val="65000"/>
                      </a:schemeClr>
                    </a:solidFill>
                  </a:tcPr>
                </a:tc>
                <a:tc hMerge="1">
                  <a:txBody>
                    <a:bodyPr/>
                    <a:lstStyle/>
                    <a:p>
                      <a:pPr algn="ctr"/>
                      <a:endParaRPr lang="en-US" sz="1500" dirty="0"/>
                    </a:p>
                  </a:txBody>
                  <a:tcPr marL="68580" marR="68580" marT="34290" marB="34290">
                    <a:solidFill>
                      <a:schemeClr val="bg1">
                        <a:lumMod val="65000"/>
                      </a:schemeClr>
                    </a:solidFill>
                  </a:tcPr>
                </a:tc>
                <a:tc>
                  <a:txBody>
                    <a:bodyPr/>
                    <a:lstStyle/>
                    <a:p>
                      <a:pPr algn="ctr"/>
                      <a:endParaRPr lang="en-US" sz="1500"/>
                    </a:p>
                  </a:txBody>
                  <a:tcPr marL="68580" marR="68580" marT="34290" marB="34290"/>
                </a:tc>
                <a:tc>
                  <a:txBody>
                    <a:bodyPr/>
                    <a:lstStyle/>
                    <a:p>
                      <a:pPr algn="ctr"/>
                      <a:endParaRPr lang="en-US" sz="1500"/>
                    </a:p>
                  </a:txBody>
                  <a:tcPr marL="68580" marR="68580" marT="34290" marB="34290"/>
                </a:tc>
                <a:tc>
                  <a:txBody>
                    <a:bodyPr/>
                    <a:lstStyle/>
                    <a:p>
                      <a:pPr algn="ctr"/>
                      <a:endParaRPr lang="en-US" sz="1500"/>
                    </a:p>
                  </a:txBody>
                  <a:tcPr marL="68580" marR="68580" marT="34290" marB="34290"/>
                </a:tc>
                <a:extLst>
                  <a:ext uri="{0D108BD9-81ED-4DB2-BD59-A6C34878D82A}">
                    <a16:rowId xmlns:a16="http://schemas.microsoft.com/office/drawing/2014/main" xmlns="" val="10004"/>
                  </a:ext>
                </a:extLst>
              </a:tr>
              <a:tr h="399095">
                <a:tc>
                  <a:txBody>
                    <a:bodyPr/>
                    <a:lstStyle/>
                    <a:p>
                      <a:pPr marL="0" marR="0" algn="ctr">
                        <a:lnSpc>
                          <a:spcPct val="115000"/>
                        </a:lnSpc>
                        <a:spcBef>
                          <a:spcPts val="0"/>
                        </a:spcBef>
                        <a:spcAft>
                          <a:spcPts val="0"/>
                        </a:spcAft>
                        <a:tabLst>
                          <a:tab pos="179070" algn="l"/>
                        </a:tabLst>
                      </a:pPr>
                      <a:r>
                        <a:rPr lang="en-US" sz="1200" b="1" dirty="0">
                          <a:latin typeface="Times New Roman"/>
                          <a:ea typeface="Times New Roman"/>
                          <a:cs typeface="Times New Roman"/>
                        </a:rPr>
                        <a:t>Documentation</a:t>
                      </a:r>
                      <a:endParaRPr lang="en-US" sz="1100" dirty="0">
                        <a:latin typeface="Calibri"/>
                        <a:ea typeface="Times New Roman"/>
                        <a:cs typeface="Times New Roman"/>
                      </a:endParaRPr>
                    </a:p>
                  </a:txBody>
                  <a:tcPr marL="51435" marR="51435" marT="0" marB="0" anchor="ctr"/>
                </a:tc>
                <a:tc>
                  <a:txBody>
                    <a:bodyPr/>
                    <a:lstStyle/>
                    <a:p>
                      <a:pPr algn="ctr"/>
                      <a:endParaRPr lang="en-US" sz="1500"/>
                    </a:p>
                  </a:txBody>
                  <a:tcPr marL="68580" marR="68580" marT="34290" marB="34290"/>
                </a:tc>
                <a:tc>
                  <a:txBody>
                    <a:bodyPr/>
                    <a:lstStyle/>
                    <a:p>
                      <a:pPr algn="ctr"/>
                      <a:endParaRPr lang="en-US" sz="1500" dirty="0"/>
                    </a:p>
                  </a:txBody>
                  <a:tcPr marL="68580" marR="68580" marT="34290" marB="34290"/>
                </a:tc>
                <a:tc>
                  <a:txBody>
                    <a:bodyPr/>
                    <a:lstStyle/>
                    <a:p>
                      <a:pPr algn="ctr"/>
                      <a:endParaRPr lang="en-US" sz="1500" dirty="0"/>
                    </a:p>
                  </a:txBody>
                  <a:tcPr marL="68580" marR="68580" marT="34290" marB="34290"/>
                </a:tc>
                <a:tc>
                  <a:txBody>
                    <a:bodyPr/>
                    <a:lstStyle/>
                    <a:p>
                      <a:pPr algn="ctr"/>
                      <a:endParaRPr lang="en-US" sz="1500"/>
                    </a:p>
                  </a:txBody>
                  <a:tcPr marL="68580" marR="68580" marT="34290" marB="34290"/>
                </a:tc>
                <a:tc>
                  <a:txBody>
                    <a:bodyPr/>
                    <a:lstStyle/>
                    <a:p>
                      <a:pPr algn="ctr"/>
                      <a:endParaRPr lang="en-US" sz="1500"/>
                    </a:p>
                  </a:txBody>
                  <a:tcPr marL="68580" marR="68580" marT="34290" marB="34290"/>
                </a:tc>
                <a:tc>
                  <a:txBody>
                    <a:bodyPr/>
                    <a:lstStyle/>
                    <a:p>
                      <a:pPr algn="ctr"/>
                      <a:endParaRPr lang="en-US" sz="1500"/>
                    </a:p>
                  </a:txBody>
                  <a:tcPr marL="68580" marR="68580" marT="34290" marB="34290"/>
                </a:tc>
                <a:tc gridSpan="6">
                  <a:txBody>
                    <a:bodyPr/>
                    <a:lstStyle/>
                    <a:p>
                      <a:pPr algn="ctr"/>
                      <a:r>
                        <a:rPr lang="en-US" sz="1200" dirty="0"/>
                        <a:t>6w</a:t>
                      </a:r>
                      <a:endParaRPr lang="en-US" sz="1400" dirty="0"/>
                    </a:p>
                  </a:txBody>
                  <a:tcPr marL="68580" marR="68580" marT="34290" marB="34290">
                    <a:solidFill>
                      <a:schemeClr val="bg1">
                        <a:lumMod val="65000"/>
                      </a:schemeClr>
                    </a:solidFill>
                  </a:tcPr>
                </a:tc>
                <a:tc hMerge="1">
                  <a:txBody>
                    <a:bodyPr/>
                    <a:lstStyle/>
                    <a:p>
                      <a:pPr algn="ctr"/>
                      <a:endParaRPr lang="en-US" sz="1500" dirty="0"/>
                    </a:p>
                  </a:txBody>
                  <a:tcPr marL="68580" marR="68580" marT="34290" marB="34290">
                    <a:solidFill>
                      <a:schemeClr val="bg1">
                        <a:lumMod val="65000"/>
                      </a:schemeClr>
                    </a:solidFill>
                  </a:tcPr>
                </a:tc>
                <a:tc hMerge="1">
                  <a:txBody>
                    <a:bodyPr/>
                    <a:lstStyle/>
                    <a:p>
                      <a:pPr algn="ctr"/>
                      <a:endParaRPr lang="en-US" sz="1500" dirty="0"/>
                    </a:p>
                  </a:txBody>
                  <a:tcPr marL="68580" marR="68580" marT="34290" marB="34290">
                    <a:solidFill>
                      <a:schemeClr val="bg1">
                        <a:lumMod val="65000"/>
                      </a:schemeClr>
                    </a:solidFill>
                  </a:tcPr>
                </a:tc>
                <a:tc hMerge="1">
                  <a:txBody>
                    <a:bodyPr/>
                    <a:lstStyle/>
                    <a:p>
                      <a:pPr algn="ctr"/>
                      <a:endParaRPr lang="en-US" sz="1400" dirty="0"/>
                    </a:p>
                  </a:txBody>
                  <a:tcPr marL="68580" marR="68580" marT="34290" marB="34290">
                    <a:solidFill>
                      <a:schemeClr val="bg1">
                        <a:lumMod val="65000"/>
                      </a:schemeClr>
                    </a:solidFill>
                  </a:tcPr>
                </a:tc>
                <a:tc hMerge="1">
                  <a:txBody>
                    <a:bodyPr/>
                    <a:lstStyle/>
                    <a:p>
                      <a:pPr algn="ctr"/>
                      <a:endParaRPr lang="en-US" sz="1500" dirty="0"/>
                    </a:p>
                  </a:txBody>
                  <a:tcPr marL="68580" marR="68580" marT="34290" marB="34290">
                    <a:solidFill>
                      <a:schemeClr val="bg1">
                        <a:lumMod val="65000"/>
                      </a:schemeClr>
                    </a:solidFill>
                  </a:tcPr>
                </a:tc>
                <a:tc hMerge="1">
                  <a:txBody>
                    <a:bodyPr/>
                    <a:lstStyle/>
                    <a:p>
                      <a:pPr algn="ctr"/>
                      <a:endParaRPr lang="en-US" sz="1500" dirty="0"/>
                    </a:p>
                  </a:txBody>
                  <a:tcPr marL="68580" marR="68580" marT="34290" marB="34290">
                    <a:solidFill>
                      <a:schemeClr val="bg1">
                        <a:lumMod val="65000"/>
                      </a:schemeClr>
                    </a:solidFill>
                  </a:tcPr>
                </a:tc>
                <a:tc>
                  <a:txBody>
                    <a:bodyPr/>
                    <a:lstStyle/>
                    <a:p>
                      <a:pPr algn="ctr"/>
                      <a:endParaRPr lang="en-US" sz="1500"/>
                    </a:p>
                  </a:txBody>
                  <a:tcPr marL="68580" marR="68580" marT="34290" marB="34290"/>
                </a:tc>
                <a:extLst>
                  <a:ext uri="{0D108BD9-81ED-4DB2-BD59-A6C34878D82A}">
                    <a16:rowId xmlns:a16="http://schemas.microsoft.com/office/drawing/2014/main" xmlns="" val="10005"/>
                  </a:ext>
                </a:extLst>
              </a:tr>
              <a:tr h="399095">
                <a:tc>
                  <a:txBody>
                    <a:bodyPr/>
                    <a:lstStyle/>
                    <a:p>
                      <a:pPr marL="0" marR="0" algn="ctr">
                        <a:lnSpc>
                          <a:spcPct val="115000"/>
                        </a:lnSpc>
                        <a:spcBef>
                          <a:spcPts val="0"/>
                        </a:spcBef>
                        <a:spcAft>
                          <a:spcPts val="0"/>
                        </a:spcAft>
                        <a:tabLst>
                          <a:tab pos="179070" algn="l"/>
                        </a:tabLst>
                      </a:pPr>
                      <a:r>
                        <a:rPr lang="en-US" sz="1200" b="1" dirty="0">
                          <a:latin typeface="Times New Roman"/>
                          <a:ea typeface="Times New Roman"/>
                          <a:cs typeface="Times New Roman"/>
                        </a:rPr>
                        <a:t>Review</a:t>
                      </a:r>
                      <a:endParaRPr lang="en-US" sz="1100" dirty="0">
                        <a:latin typeface="Calibri"/>
                        <a:ea typeface="Times New Roman"/>
                        <a:cs typeface="Times New Roman"/>
                      </a:endParaRPr>
                    </a:p>
                  </a:txBody>
                  <a:tcPr marL="51435" marR="51435" marT="0" marB="0" anchor="ctr"/>
                </a:tc>
                <a:tc>
                  <a:txBody>
                    <a:bodyPr/>
                    <a:lstStyle/>
                    <a:p>
                      <a:pPr algn="ctr"/>
                      <a:endParaRPr lang="en-US" sz="1500"/>
                    </a:p>
                  </a:txBody>
                  <a:tcPr marL="68580" marR="68580" marT="34290" marB="34290"/>
                </a:tc>
                <a:tc>
                  <a:txBody>
                    <a:bodyPr/>
                    <a:lstStyle/>
                    <a:p>
                      <a:pPr algn="ctr"/>
                      <a:endParaRPr lang="en-US" sz="1500"/>
                    </a:p>
                  </a:txBody>
                  <a:tcPr marL="68580" marR="68580" marT="34290" marB="34290"/>
                </a:tc>
                <a:tc>
                  <a:txBody>
                    <a:bodyPr/>
                    <a:lstStyle/>
                    <a:p>
                      <a:pPr algn="ctr"/>
                      <a:endParaRPr lang="en-US" sz="1500" dirty="0"/>
                    </a:p>
                  </a:txBody>
                  <a:tcPr marL="68580" marR="68580" marT="34290" marB="34290"/>
                </a:tc>
                <a:tc>
                  <a:txBody>
                    <a:bodyPr/>
                    <a:lstStyle/>
                    <a:p>
                      <a:pPr algn="ctr"/>
                      <a:endParaRPr lang="en-US" sz="1500" dirty="0"/>
                    </a:p>
                  </a:txBody>
                  <a:tcPr marL="68580" marR="68580" marT="34290" marB="34290"/>
                </a:tc>
                <a:tc>
                  <a:txBody>
                    <a:bodyPr/>
                    <a:lstStyle/>
                    <a:p>
                      <a:pPr algn="ctr"/>
                      <a:endParaRPr lang="en-US" sz="1500"/>
                    </a:p>
                  </a:txBody>
                  <a:tcPr marL="68580" marR="68580" marT="34290" marB="34290"/>
                </a:tc>
                <a:tc>
                  <a:txBody>
                    <a:bodyPr/>
                    <a:lstStyle/>
                    <a:p>
                      <a:pPr algn="ctr"/>
                      <a:endParaRPr lang="en-US" sz="1500"/>
                    </a:p>
                  </a:txBody>
                  <a:tcPr marL="68580" marR="68580" marT="34290" marB="34290"/>
                </a:tc>
                <a:tc>
                  <a:txBody>
                    <a:bodyPr/>
                    <a:lstStyle/>
                    <a:p>
                      <a:pPr algn="ctr"/>
                      <a:endParaRPr lang="en-US" sz="1500"/>
                    </a:p>
                  </a:txBody>
                  <a:tcPr marL="68580" marR="68580" marT="34290" marB="34290"/>
                </a:tc>
                <a:tc>
                  <a:txBody>
                    <a:bodyPr/>
                    <a:lstStyle/>
                    <a:p>
                      <a:pPr algn="ctr"/>
                      <a:endParaRPr lang="en-US" sz="1500"/>
                    </a:p>
                  </a:txBody>
                  <a:tcPr marL="68580" marR="68580" marT="34290" marB="34290"/>
                </a:tc>
                <a:tc>
                  <a:txBody>
                    <a:bodyPr/>
                    <a:lstStyle/>
                    <a:p>
                      <a:pPr algn="ctr"/>
                      <a:endParaRPr lang="en-US" sz="1500"/>
                    </a:p>
                  </a:txBody>
                  <a:tcPr marL="68580" marR="68580" marT="34290" marB="34290"/>
                </a:tc>
                <a:tc>
                  <a:txBody>
                    <a:bodyPr/>
                    <a:lstStyle/>
                    <a:p>
                      <a:pPr algn="ctr"/>
                      <a:endParaRPr lang="en-US" sz="1500"/>
                    </a:p>
                  </a:txBody>
                  <a:tcPr marL="68580" marR="68580" marT="34290" marB="34290"/>
                </a:tc>
                <a:tc>
                  <a:txBody>
                    <a:bodyPr/>
                    <a:lstStyle/>
                    <a:p>
                      <a:pPr algn="ctr"/>
                      <a:endParaRPr lang="en-US" sz="1500"/>
                    </a:p>
                  </a:txBody>
                  <a:tcPr marL="68580" marR="68580" marT="34290" marB="34290"/>
                </a:tc>
                <a:tc>
                  <a:txBody>
                    <a:bodyPr/>
                    <a:lstStyle/>
                    <a:p>
                      <a:pPr algn="ctr"/>
                      <a:endParaRPr lang="en-US" sz="1500"/>
                    </a:p>
                  </a:txBody>
                  <a:tcPr marL="68580" marR="68580" marT="34290" marB="34290"/>
                </a:tc>
                <a:tc>
                  <a:txBody>
                    <a:bodyPr/>
                    <a:lstStyle/>
                    <a:p>
                      <a:pPr algn="ctr"/>
                      <a:r>
                        <a:rPr lang="en-US" sz="1200" dirty="0"/>
                        <a:t>1w</a:t>
                      </a:r>
                    </a:p>
                  </a:txBody>
                  <a:tcPr marL="68580" marR="68580" marT="34290" marB="34290">
                    <a:solidFill>
                      <a:schemeClr val="bg1">
                        <a:lumMod val="65000"/>
                      </a:schemeClr>
                    </a:solidFill>
                  </a:tcPr>
                </a:tc>
                <a:extLst>
                  <a:ext uri="{0D108BD9-81ED-4DB2-BD59-A6C34878D82A}">
                    <a16:rowId xmlns:a16="http://schemas.microsoft.com/office/drawing/2014/main" xmlns="" val="10006"/>
                  </a:ext>
                </a:extLst>
              </a:tr>
              <a:tr h="399095">
                <a:tc>
                  <a:txBody>
                    <a:bodyPr/>
                    <a:lstStyle/>
                    <a:p>
                      <a:pPr marL="0" marR="0" algn="ctr">
                        <a:lnSpc>
                          <a:spcPct val="115000"/>
                        </a:lnSpc>
                        <a:spcBef>
                          <a:spcPts val="0"/>
                        </a:spcBef>
                        <a:spcAft>
                          <a:spcPts val="0"/>
                        </a:spcAft>
                        <a:tabLst>
                          <a:tab pos="179070" algn="l"/>
                        </a:tabLst>
                      </a:pPr>
                      <a:r>
                        <a:rPr lang="en-US" sz="1400" b="1" kern="1200" dirty="0">
                          <a:solidFill>
                            <a:schemeClr val="tx1"/>
                          </a:solidFill>
                          <a:latin typeface="Times New Roman" pitchFamily="18" charset="0"/>
                          <a:ea typeface="+mn-ea"/>
                          <a:cs typeface="Times New Roman" pitchFamily="18" charset="0"/>
                        </a:rPr>
                        <a:t>Presentation</a:t>
                      </a:r>
                      <a:endParaRPr lang="en-US" sz="900" dirty="0">
                        <a:latin typeface="Times New Roman" pitchFamily="18" charset="0"/>
                        <a:ea typeface="Times New Roman"/>
                        <a:cs typeface="Times New Roman" pitchFamily="18" charset="0"/>
                      </a:endParaRPr>
                    </a:p>
                  </a:txBody>
                  <a:tcPr marL="51435" marR="51435" marT="0" marB="0" anchor="ctr"/>
                </a:tc>
                <a:tc>
                  <a:txBody>
                    <a:bodyPr/>
                    <a:lstStyle/>
                    <a:p>
                      <a:pPr algn="ctr"/>
                      <a:endParaRPr lang="en-US" sz="1500"/>
                    </a:p>
                  </a:txBody>
                  <a:tcPr marL="68580" marR="68580" marT="34290" marB="34290"/>
                </a:tc>
                <a:tc>
                  <a:txBody>
                    <a:bodyPr/>
                    <a:lstStyle/>
                    <a:p>
                      <a:pPr algn="ctr"/>
                      <a:endParaRPr lang="en-US" sz="1500"/>
                    </a:p>
                  </a:txBody>
                  <a:tcPr marL="68580" marR="68580" marT="34290" marB="34290"/>
                </a:tc>
                <a:tc>
                  <a:txBody>
                    <a:bodyPr/>
                    <a:lstStyle/>
                    <a:p>
                      <a:pPr algn="ctr"/>
                      <a:endParaRPr lang="en-US" sz="1500"/>
                    </a:p>
                  </a:txBody>
                  <a:tcPr marL="68580" marR="68580" marT="34290" marB="34290"/>
                </a:tc>
                <a:tc>
                  <a:txBody>
                    <a:bodyPr/>
                    <a:lstStyle/>
                    <a:p>
                      <a:pPr algn="ctr"/>
                      <a:endParaRPr lang="en-US" sz="1500" dirty="0"/>
                    </a:p>
                  </a:txBody>
                  <a:tcPr marL="68580" marR="68580" marT="34290" marB="34290"/>
                </a:tc>
                <a:tc>
                  <a:txBody>
                    <a:bodyPr/>
                    <a:lstStyle/>
                    <a:p>
                      <a:pPr algn="ctr"/>
                      <a:endParaRPr lang="en-US" sz="1500"/>
                    </a:p>
                  </a:txBody>
                  <a:tcPr marL="68580" marR="68580" marT="34290" marB="34290"/>
                </a:tc>
                <a:tc>
                  <a:txBody>
                    <a:bodyPr/>
                    <a:lstStyle/>
                    <a:p>
                      <a:pPr algn="ctr"/>
                      <a:endParaRPr lang="en-US" sz="1500" dirty="0"/>
                    </a:p>
                  </a:txBody>
                  <a:tcPr marL="68580" marR="68580" marT="34290" marB="34290"/>
                </a:tc>
                <a:tc>
                  <a:txBody>
                    <a:bodyPr/>
                    <a:lstStyle/>
                    <a:p>
                      <a:pPr algn="ctr"/>
                      <a:endParaRPr lang="en-US" sz="1500"/>
                    </a:p>
                  </a:txBody>
                  <a:tcPr marL="68580" marR="68580" marT="34290" marB="34290"/>
                </a:tc>
                <a:tc>
                  <a:txBody>
                    <a:bodyPr/>
                    <a:lstStyle/>
                    <a:p>
                      <a:pPr algn="ctr"/>
                      <a:endParaRPr lang="en-US" sz="1500"/>
                    </a:p>
                  </a:txBody>
                  <a:tcPr marL="68580" marR="68580" marT="34290" marB="34290"/>
                </a:tc>
                <a:tc>
                  <a:txBody>
                    <a:bodyPr/>
                    <a:lstStyle/>
                    <a:p>
                      <a:pPr algn="ctr"/>
                      <a:endParaRPr lang="en-US" sz="1500"/>
                    </a:p>
                  </a:txBody>
                  <a:tcPr marL="68580" marR="68580" marT="34290" marB="34290"/>
                </a:tc>
                <a:tc>
                  <a:txBody>
                    <a:bodyPr/>
                    <a:lstStyle/>
                    <a:p>
                      <a:pPr algn="ctr"/>
                      <a:endParaRPr lang="en-US" sz="1500"/>
                    </a:p>
                  </a:txBody>
                  <a:tcPr marL="68580" marR="68580" marT="34290" marB="34290"/>
                </a:tc>
                <a:tc>
                  <a:txBody>
                    <a:bodyPr/>
                    <a:lstStyle/>
                    <a:p>
                      <a:pPr algn="ctr"/>
                      <a:endParaRPr lang="en-US" sz="1500"/>
                    </a:p>
                  </a:txBody>
                  <a:tcPr marL="68580" marR="68580" marT="34290" marB="34290"/>
                </a:tc>
                <a:tc>
                  <a:txBody>
                    <a:bodyPr/>
                    <a:lstStyle/>
                    <a:p>
                      <a:pPr algn="ctr"/>
                      <a:endParaRPr lang="en-US" sz="1500"/>
                    </a:p>
                  </a:txBody>
                  <a:tcPr marL="68580" marR="68580" marT="34290" marB="34290"/>
                </a:tc>
                <a:tc>
                  <a:txBody>
                    <a:bodyPr/>
                    <a:lstStyle/>
                    <a:p>
                      <a:pPr algn="ctr"/>
                      <a:r>
                        <a:rPr lang="en-US" sz="1500" dirty="0"/>
                        <a:t>*</a:t>
                      </a:r>
                    </a:p>
                  </a:txBody>
                  <a:tcPr marL="68580" marR="68580" marT="34290" marB="34290"/>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xmlns="" val="40853656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2624" y="722468"/>
            <a:ext cx="6172200" cy="536972"/>
          </a:xfrm>
        </p:spPr>
        <p:txBody>
          <a:bodyPr>
            <a:normAutofit/>
          </a:bodyPr>
          <a:lstStyle/>
          <a:p>
            <a:pPr algn="l"/>
            <a:r>
              <a:rPr lang="en-US" sz="2100" b="1" dirty="0">
                <a:latin typeface="Times New Roman" pitchFamily="18" charset="0"/>
                <a:cs typeface="Times New Roman" pitchFamily="18" charset="0"/>
              </a:rPr>
              <a:t>References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
        <p:nvSpPr>
          <p:cNvPr id="11265" name="Rectangle 1"/>
          <p:cNvSpPr>
            <a:spLocks noChangeArrowheads="1"/>
          </p:cNvSpPr>
          <p:nvPr/>
        </p:nvSpPr>
        <p:spPr bwMode="auto">
          <a:xfrm>
            <a:off x="1402624" y="1426282"/>
            <a:ext cx="6141176" cy="4870564"/>
          </a:xfrm>
          <a:prstGeom prst="rect">
            <a:avLst/>
          </a:prstGeom>
          <a:noFill/>
          <a:ln w="9525">
            <a:noFill/>
            <a:miter lim="800000"/>
            <a:headEnd/>
            <a:tailEnd/>
          </a:ln>
          <a:effectLst/>
        </p:spPr>
        <p:txBody>
          <a:bodyPr vert="horz" wrap="square" lIns="68580" tIns="34290" rIns="68580" bIns="34290" numCol="1" anchor="ctr" anchorCtr="0" compatLnSpc="1">
            <a:prstTxWarp prst="textNoShape">
              <a:avLst/>
            </a:prstTxWarp>
            <a:spAutoFit/>
          </a:bodyPr>
          <a:lstStyle/>
          <a:p>
            <a:pPr algn="just" fontAlgn="base">
              <a:spcBef>
                <a:spcPct val="0"/>
              </a:spcBef>
              <a:spcAft>
                <a:spcPct val="0"/>
              </a:spcAft>
              <a:tabLst>
                <a:tab pos="257175" algn="l"/>
              </a:tabLst>
            </a:pPr>
            <a:r>
              <a:rPr lang="en-US" sz="1200" dirty="0">
                <a:latin typeface="Times New Roman" pitchFamily="18" charset="0"/>
                <a:ea typeface="Times New Roman" pitchFamily="18" charset="0"/>
                <a:cs typeface="Times New Roman" pitchFamily="18" charset="0"/>
              </a:rPr>
              <a:t>[</a:t>
            </a:r>
            <a:r>
              <a:rPr lang="en-US" sz="1200" dirty="0" smtClean="0">
                <a:latin typeface="Times New Roman" pitchFamily="18" charset="0"/>
                <a:ea typeface="Times New Roman" pitchFamily="18" charset="0"/>
                <a:cs typeface="Times New Roman" pitchFamily="18" charset="0"/>
              </a:rPr>
              <a:t>1]	</a:t>
            </a:r>
            <a:r>
              <a:rPr lang="en-GB" sz="1200" dirty="0" smtClean="0">
                <a:latin typeface="Times New Roman" pitchFamily="18" charset="0"/>
                <a:ea typeface="Times New Roman" pitchFamily="18" charset="0"/>
                <a:cs typeface="Times New Roman" pitchFamily="18" charset="0"/>
              </a:rPr>
              <a:t>L</a:t>
            </a:r>
            <a:r>
              <a:rPr lang="en-GB" sz="1200" dirty="0">
                <a:latin typeface="Times New Roman" pitchFamily="18" charset="0"/>
                <a:ea typeface="Times New Roman" pitchFamily="18" charset="0"/>
                <a:cs typeface="Times New Roman" pitchFamily="18" charset="0"/>
              </a:rPr>
              <a:t>.-P. Chang and T.-W. </a:t>
            </a:r>
            <a:r>
              <a:rPr lang="en-GB" sz="1200" dirty="0" err="1">
                <a:latin typeface="Times New Roman" pitchFamily="18" charset="0"/>
                <a:ea typeface="Times New Roman" pitchFamily="18" charset="0"/>
                <a:cs typeface="Times New Roman" pitchFamily="18" charset="0"/>
              </a:rPr>
              <a:t>Kuo</a:t>
            </a:r>
            <a:r>
              <a:rPr lang="en-GB" sz="1200" dirty="0">
                <a:latin typeface="Times New Roman" pitchFamily="18" charset="0"/>
                <a:ea typeface="Times New Roman" pitchFamily="18" charset="0"/>
                <a:cs typeface="Times New Roman" pitchFamily="18" charset="0"/>
              </a:rPr>
              <a:t>, “Efficient management for large-scale flash-memory storage </a:t>
            </a:r>
            <a:r>
              <a:rPr lang="en-GB" sz="1200" dirty="0" smtClean="0">
                <a:latin typeface="Times New Roman" pitchFamily="18" charset="0"/>
                <a:ea typeface="Times New Roman" pitchFamily="18" charset="0"/>
                <a:cs typeface="Times New Roman" pitchFamily="18" charset="0"/>
              </a:rPr>
              <a:t>	systems </a:t>
            </a:r>
            <a:r>
              <a:rPr lang="en-GB" sz="1200" dirty="0">
                <a:latin typeface="Times New Roman" pitchFamily="18" charset="0"/>
                <a:ea typeface="Times New Roman" pitchFamily="18" charset="0"/>
                <a:cs typeface="Times New Roman" pitchFamily="18" charset="0"/>
              </a:rPr>
              <a:t>with resource conservation,” ACM Transactions on Storage (TOS), vol. 1, no. 4, pp. </a:t>
            </a:r>
            <a:r>
              <a:rPr lang="en-GB" sz="1200" dirty="0" smtClean="0">
                <a:latin typeface="Times New Roman" pitchFamily="18" charset="0"/>
                <a:ea typeface="Times New Roman" pitchFamily="18" charset="0"/>
                <a:cs typeface="Times New Roman" pitchFamily="18" charset="0"/>
              </a:rPr>
              <a:t>	381–418</a:t>
            </a:r>
            <a:r>
              <a:rPr lang="en-GB" sz="1200" dirty="0">
                <a:latin typeface="Times New Roman" pitchFamily="18" charset="0"/>
                <a:ea typeface="Times New Roman" pitchFamily="18" charset="0"/>
                <a:cs typeface="Times New Roman" pitchFamily="18" charset="0"/>
              </a:rPr>
              <a:t>, 2005</a:t>
            </a:r>
            <a:r>
              <a:rPr lang="en-GB" sz="1200" dirty="0" smtClean="0">
                <a:latin typeface="Times New Roman" pitchFamily="18" charset="0"/>
                <a:ea typeface="Times New Roman" pitchFamily="18" charset="0"/>
                <a:cs typeface="Times New Roman" pitchFamily="18" charset="0"/>
              </a:rPr>
              <a:t>.</a:t>
            </a:r>
          </a:p>
          <a:p>
            <a:pPr algn="just" fontAlgn="base">
              <a:spcBef>
                <a:spcPct val="0"/>
              </a:spcBef>
              <a:spcAft>
                <a:spcPct val="0"/>
              </a:spcAft>
              <a:tabLst>
                <a:tab pos="257175" algn="l"/>
              </a:tabLst>
            </a:pPr>
            <a:r>
              <a:rPr lang="en-US" sz="1200" dirty="0" smtClean="0">
                <a:latin typeface="Times New Roman" pitchFamily="18" charset="0"/>
                <a:ea typeface="Times New Roman" pitchFamily="18" charset="0"/>
                <a:cs typeface="Times New Roman" pitchFamily="18" charset="0"/>
              </a:rPr>
              <a:t>[2] 	</a:t>
            </a:r>
            <a:r>
              <a:rPr lang="en-GB" sz="1200" dirty="0" smtClean="0">
                <a:latin typeface="Times New Roman" pitchFamily="18" charset="0"/>
                <a:ea typeface="Times New Roman" pitchFamily="18" charset="0"/>
                <a:cs typeface="Times New Roman" pitchFamily="18" charset="0"/>
              </a:rPr>
              <a:t>N</a:t>
            </a:r>
            <a:r>
              <a:rPr lang="en-GB" sz="1200" dirty="0">
                <a:latin typeface="Times New Roman" pitchFamily="18" charset="0"/>
                <a:ea typeface="Times New Roman" pitchFamily="18" charset="0"/>
                <a:cs typeface="Times New Roman" pitchFamily="18" charset="0"/>
              </a:rPr>
              <a:t>. Toshiba, “vs. nor flash memory technology overview,” tech. rep., Technical Report, 2006.</a:t>
            </a:r>
            <a:endParaRPr lang="en-US" sz="1200" dirty="0">
              <a:latin typeface="Times New Roman" pitchFamily="18" charset="0"/>
              <a:ea typeface="Times New Roman" pitchFamily="18" charset="0"/>
              <a:cs typeface="Times New Roman" pitchFamily="18" charset="0"/>
            </a:endParaRPr>
          </a:p>
          <a:p>
            <a:pPr algn="just" eaLnBrk="0" fontAlgn="base" hangingPunct="0">
              <a:spcBef>
                <a:spcPct val="0"/>
              </a:spcBef>
              <a:spcAft>
                <a:spcPct val="0"/>
              </a:spcAft>
              <a:tabLst>
                <a:tab pos="257175" algn="l"/>
              </a:tabLst>
            </a:pPr>
            <a:r>
              <a:rPr lang="en-GB" sz="1200" dirty="0">
                <a:solidFill>
                  <a:srgbClr val="000000"/>
                </a:solidFill>
                <a:latin typeface="Times New Roman" panose="02020603050405020304" pitchFamily="18" charset="0"/>
                <a:ea typeface="Times New Roman" pitchFamily="18" charset="0"/>
                <a:cs typeface="Times New Roman" panose="02020603050405020304" pitchFamily="18" charset="0"/>
              </a:rPr>
              <a:t>[3</a:t>
            </a:r>
            <a:r>
              <a:rPr lang="en-GB" sz="1200" dirty="0" smtClean="0">
                <a:solidFill>
                  <a:srgbClr val="000000"/>
                </a:solidFill>
                <a:latin typeface="Times New Roman" panose="02020603050405020304" pitchFamily="18" charset="0"/>
                <a:ea typeface="Times New Roman" pitchFamily="18" charset="0"/>
                <a:cs typeface="Times New Roman" panose="02020603050405020304" pitchFamily="18" charset="0"/>
              </a:rPr>
              <a:t>]	H</a:t>
            </a:r>
            <a:r>
              <a:rPr lang="en-GB" sz="1200" dirty="0">
                <a:solidFill>
                  <a:srgbClr val="000000"/>
                </a:solidFill>
                <a:latin typeface="Times New Roman" panose="02020603050405020304" pitchFamily="18" charset="0"/>
                <a:ea typeface="Times New Roman" pitchFamily="18" charset="0"/>
                <a:cs typeface="Times New Roman" panose="02020603050405020304" pitchFamily="18" charset="0"/>
              </a:rPr>
              <a:t>. Jung, K. Yoon, H. Shim, S. Park, S. Kang, and J. Cha, “</a:t>
            </a:r>
            <a:r>
              <a:rPr lang="en-GB" sz="1200" dirty="0" err="1">
                <a:solidFill>
                  <a:srgbClr val="000000"/>
                </a:solidFill>
                <a:latin typeface="Times New Roman" panose="02020603050405020304" pitchFamily="18" charset="0"/>
                <a:ea typeface="Times New Roman" pitchFamily="18" charset="0"/>
                <a:cs typeface="Times New Roman" panose="02020603050405020304" pitchFamily="18" charset="0"/>
              </a:rPr>
              <a:t>Lirs-wsr</a:t>
            </a:r>
            <a:r>
              <a:rPr lang="en-GB" sz="1200" dirty="0">
                <a:solidFill>
                  <a:srgbClr val="000000"/>
                </a:solidFill>
                <a:latin typeface="Times New Roman" panose="02020603050405020304" pitchFamily="18" charset="0"/>
                <a:ea typeface="Times New Roman" pitchFamily="18" charset="0"/>
                <a:cs typeface="Times New Roman" panose="02020603050405020304" pitchFamily="18" charset="0"/>
              </a:rPr>
              <a:t>: Integration of </a:t>
            </a:r>
            <a:r>
              <a:rPr lang="en-GB" sz="1200" dirty="0" err="1">
                <a:solidFill>
                  <a:srgbClr val="000000"/>
                </a:solidFill>
                <a:latin typeface="Times New Roman" panose="02020603050405020304" pitchFamily="18" charset="0"/>
                <a:ea typeface="Times New Roman" pitchFamily="18" charset="0"/>
                <a:cs typeface="Times New Roman" panose="02020603050405020304" pitchFamily="18" charset="0"/>
              </a:rPr>
              <a:t>lirs</a:t>
            </a:r>
            <a:r>
              <a:rPr lang="en-GB" sz="1200" dirty="0">
                <a:solidFill>
                  <a:srgbClr val="000000"/>
                </a:solidFill>
                <a:latin typeface="Times New Roman" panose="02020603050405020304" pitchFamily="18" charset="0"/>
                <a:ea typeface="Times New Roman" pitchFamily="18" charset="0"/>
                <a:cs typeface="Times New Roman" panose="02020603050405020304" pitchFamily="18" charset="0"/>
              </a:rPr>
              <a:t> and </a:t>
            </a:r>
            <a:r>
              <a:rPr lang="en-GB" sz="1200" dirty="0" smtClean="0">
                <a:solidFill>
                  <a:srgbClr val="000000"/>
                </a:solidFill>
                <a:latin typeface="Times New Roman" panose="02020603050405020304" pitchFamily="18" charset="0"/>
                <a:ea typeface="Times New Roman" pitchFamily="18" charset="0"/>
                <a:cs typeface="Times New Roman" panose="02020603050405020304" pitchFamily="18" charset="0"/>
              </a:rPr>
              <a:t>	writes </a:t>
            </a:r>
            <a:r>
              <a:rPr lang="en-GB" sz="1200" dirty="0">
                <a:solidFill>
                  <a:srgbClr val="000000"/>
                </a:solidFill>
                <a:latin typeface="Times New Roman" panose="02020603050405020304" pitchFamily="18" charset="0"/>
                <a:ea typeface="Times New Roman" pitchFamily="18" charset="0"/>
                <a:cs typeface="Times New Roman" panose="02020603050405020304" pitchFamily="18" charset="0"/>
              </a:rPr>
              <a:t>sequence reordering for flash memory,” in International Conference on Computational </a:t>
            </a:r>
            <a:r>
              <a:rPr lang="en-GB" sz="1200" dirty="0" smtClean="0">
                <a:solidFill>
                  <a:srgbClr val="000000"/>
                </a:solidFill>
                <a:latin typeface="Times New Roman" panose="02020603050405020304" pitchFamily="18" charset="0"/>
                <a:ea typeface="Times New Roman" pitchFamily="18" charset="0"/>
                <a:cs typeface="Times New Roman" panose="02020603050405020304" pitchFamily="18" charset="0"/>
              </a:rPr>
              <a:t>	Science </a:t>
            </a:r>
            <a:r>
              <a:rPr lang="en-GB" sz="1200" dirty="0">
                <a:solidFill>
                  <a:srgbClr val="000000"/>
                </a:solidFill>
                <a:latin typeface="Times New Roman" panose="02020603050405020304" pitchFamily="18" charset="0"/>
                <a:ea typeface="Times New Roman" pitchFamily="18" charset="0"/>
                <a:cs typeface="Times New Roman" panose="02020603050405020304" pitchFamily="18" charset="0"/>
              </a:rPr>
              <a:t>and Its Applications, pp. 224–237, Springer, 2007</a:t>
            </a:r>
            <a:r>
              <a:rPr lang="en-GB" sz="1200" dirty="0" smtClean="0">
                <a:solidFill>
                  <a:srgbClr val="000000"/>
                </a:solidFill>
                <a:latin typeface="Times New Roman" panose="02020603050405020304" pitchFamily="18" charset="0"/>
                <a:ea typeface="Times New Roman" pitchFamily="18" charset="0"/>
                <a:cs typeface="Times New Roman" panose="02020603050405020304" pitchFamily="18" charset="0"/>
              </a:rPr>
              <a:t>.</a:t>
            </a:r>
          </a:p>
          <a:p>
            <a:pPr algn="just" eaLnBrk="0" fontAlgn="base" hangingPunct="0">
              <a:spcBef>
                <a:spcPct val="0"/>
              </a:spcBef>
              <a:spcAft>
                <a:spcPct val="0"/>
              </a:spcAft>
              <a:tabLst>
                <a:tab pos="257175" algn="l"/>
              </a:tabLst>
            </a:pPr>
            <a:r>
              <a:rPr lang="en-GB" sz="1200" dirty="0">
                <a:solidFill>
                  <a:srgbClr val="000000"/>
                </a:solidFill>
                <a:latin typeface="Times New Roman" panose="02020603050405020304" pitchFamily="18" charset="0"/>
                <a:ea typeface="Times New Roman" pitchFamily="18" charset="0"/>
                <a:cs typeface="Times New Roman" panose="02020603050405020304" pitchFamily="18" charset="0"/>
              </a:rPr>
              <a:t>[4] H.-j. Kim and S.-g. Lee, “A new flash memory management for flash storage system,” in </a:t>
            </a:r>
            <a:r>
              <a:rPr lang="en-GB" sz="1200" dirty="0" smtClean="0">
                <a:solidFill>
                  <a:srgbClr val="000000"/>
                </a:solidFill>
                <a:latin typeface="Times New Roman" panose="02020603050405020304" pitchFamily="18" charset="0"/>
                <a:ea typeface="Times New Roman" pitchFamily="18" charset="0"/>
                <a:cs typeface="Times New Roman" panose="02020603050405020304" pitchFamily="18" charset="0"/>
              </a:rPr>
              <a:t>	Computer </a:t>
            </a:r>
            <a:r>
              <a:rPr lang="en-GB" sz="1200" dirty="0">
                <a:solidFill>
                  <a:srgbClr val="000000"/>
                </a:solidFill>
                <a:latin typeface="Times New Roman" panose="02020603050405020304" pitchFamily="18" charset="0"/>
                <a:ea typeface="Times New Roman" pitchFamily="18" charset="0"/>
                <a:cs typeface="Times New Roman" panose="02020603050405020304" pitchFamily="18" charset="0"/>
              </a:rPr>
              <a:t>Software and Applications Conference, 1999. COMPSAC’99. Proceedings. The </a:t>
            </a:r>
            <a:r>
              <a:rPr lang="en-GB" sz="1200" dirty="0" smtClean="0">
                <a:solidFill>
                  <a:srgbClr val="000000"/>
                </a:solidFill>
                <a:latin typeface="Times New Roman" panose="02020603050405020304" pitchFamily="18" charset="0"/>
                <a:ea typeface="Times New Roman" pitchFamily="18" charset="0"/>
                <a:cs typeface="Times New Roman" panose="02020603050405020304" pitchFamily="18" charset="0"/>
              </a:rPr>
              <a:t>	Twenty-Third </a:t>
            </a:r>
            <a:r>
              <a:rPr lang="en-GB" sz="1200" dirty="0">
                <a:solidFill>
                  <a:srgbClr val="000000"/>
                </a:solidFill>
                <a:latin typeface="Times New Roman" panose="02020603050405020304" pitchFamily="18" charset="0"/>
                <a:ea typeface="Times New Roman" pitchFamily="18" charset="0"/>
                <a:cs typeface="Times New Roman" panose="02020603050405020304" pitchFamily="18" charset="0"/>
              </a:rPr>
              <a:t>Annual International, pp. 284–289, IEEE, 1999.</a:t>
            </a:r>
          </a:p>
          <a:p>
            <a:pPr algn="just" eaLnBrk="0" fontAlgn="base" hangingPunct="0">
              <a:spcBef>
                <a:spcPct val="0"/>
              </a:spcBef>
              <a:spcAft>
                <a:spcPct val="0"/>
              </a:spcAft>
              <a:tabLst>
                <a:tab pos="257175" algn="l"/>
              </a:tabLst>
            </a:pPr>
            <a:r>
              <a:rPr lang="en-GB" sz="1200" dirty="0">
                <a:solidFill>
                  <a:srgbClr val="000000"/>
                </a:solidFill>
                <a:latin typeface="Times New Roman" panose="02020603050405020304" pitchFamily="18" charset="0"/>
                <a:ea typeface="Times New Roman" pitchFamily="18" charset="0"/>
                <a:cs typeface="Times New Roman" panose="02020603050405020304" pitchFamily="18" charset="0"/>
              </a:rPr>
              <a:t>[5] E. Gal and S. Toledo, “Mapping structures for flash memories: techniques and open </a:t>
            </a:r>
            <a:r>
              <a:rPr lang="en-GB" sz="1200" dirty="0" smtClean="0">
                <a:solidFill>
                  <a:srgbClr val="000000"/>
                </a:solidFill>
                <a:latin typeface="Times New Roman" panose="02020603050405020304" pitchFamily="18" charset="0"/>
                <a:ea typeface="Times New Roman" pitchFamily="18" charset="0"/>
                <a:cs typeface="Times New Roman" panose="02020603050405020304" pitchFamily="18" charset="0"/>
              </a:rPr>
              <a:t>	problems</a:t>
            </a:r>
            <a:r>
              <a:rPr lang="en-GB" sz="1200" dirty="0">
                <a:solidFill>
                  <a:srgbClr val="000000"/>
                </a:solidFill>
                <a:latin typeface="Times New Roman" panose="02020603050405020304" pitchFamily="18" charset="0"/>
                <a:ea typeface="Times New Roman" pitchFamily="18" charset="0"/>
                <a:cs typeface="Times New Roman" panose="02020603050405020304" pitchFamily="18" charset="0"/>
              </a:rPr>
              <a:t>,” in IEEE International Conference on Software-Science, Technology &amp; </a:t>
            </a:r>
            <a:r>
              <a:rPr lang="en-GB" sz="1200" dirty="0" smtClean="0">
                <a:solidFill>
                  <a:srgbClr val="000000"/>
                </a:solidFill>
                <a:latin typeface="Times New Roman" panose="02020603050405020304" pitchFamily="18" charset="0"/>
                <a:ea typeface="Times New Roman" pitchFamily="18" charset="0"/>
                <a:cs typeface="Times New Roman" panose="02020603050405020304" pitchFamily="18" charset="0"/>
              </a:rPr>
              <a:t>	Engineering </a:t>
            </a:r>
            <a:r>
              <a:rPr lang="en-GB" sz="1200" dirty="0">
                <a:solidFill>
                  <a:srgbClr val="000000"/>
                </a:solidFill>
                <a:latin typeface="Times New Roman" panose="02020603050405020304" pitchFamily="18" charset="0"/>
                <a:ea typeface="Times New Roman" pitchFamily="18" charset="0"/>
                <a:cs typeface="Times New Roman" panose="02020603050405020304" pitchFamily="18" charset="0"/>
              </a:rPr>
              <a:t>(SwSTE’05), pp. 83–92, IEEE, 2005.</a:t>
            </a:r>
            <a:endParaRPr lang="en-GB" sz="1200" dirty="0" smtClean="0">
              <a:solidFill>
                <a:srgbClr val="000000"/>
              </a:solidFill>
              <a:latin typeface="Times New Roman" panose="02020603050405020304" pitchFamily="18" charset="0"/>
              <a:ea typeface="Times New Roman" pitchFamily="18" charset="0"/>
              <a:cs typeface="Times New Roman" panose="02020603050405020304" pitchFamily="18" charset="0"/>
            </a:endParaRPr>
          </a:p>
          <a:p>
            <a:pPr algn="just" eaLnBrk="0" fontAlgn="base" hangingPunct="0">
              <a:spcBef>
                <a:spcPct val="0"/>
              </a:spcBef>
              <a:spcAft>
                <a:spcPct val="0"/>
              </a:spcAft>
              <a:tabLst>
                <a:tab pos="257175" algn="l"/>
              </a:tabLst>
            </a:pPr>
            <a:r>
              <a:rPr lang="en-GB" sz="1200" dirty="0">
                <a:solidFill>
                  <a:srgbClr val="000000"/>
                </a:solidFill>
                <a:latin typeface="Times New Roman" panose="02020603050405020304" pitchFamily="18" charset="0"/>
                <a:ea typeface="Times New Roman" pitchFamily="18" charset="0"/>
                <a:cs typeface="Times New Roman" panose="02020603050405020304" pitchFamily="18" charset="0"/>
              </a:rPr>
              <a:t>[6] </a:t>
            </a:r>
            <a:r>
              <a:rPr lang="en-GB" sz="1200" dirty="0" smtClean="0">
                <a:solidFill>
                  <a:srgbClr val="000000"/>
                </a:solidFill>
                <a:latin typeface="Times New Roman" panose="02020603050405020304" pitchFamily="18" charset="0"/>
                <a:ea typeface="Times New Roman" pitchFamily="18" charset="0"/>
                <a:cs typeface="Times New Roman" panose="02020603050405020304" pitchFamily="18" charset="0"/>
              </a:rPr>
              <a:t>	A</a:t>
            </a:r>
            <a:r>
              <a:rPr lang="en-GB" sz="1200" dirty="0">
                <a:solidFill>
                  <a:srgbClr val="000000"/>
                </a:solidFill>
                <a:latin typeface="Times New Roman" panose="02020603050405020304" pitchFamily="18" charset="0"/>
                <a:ea typeface="Times New Roman" pitchFamily="18" charset="0"/>
                <a:cs typeface="Times New Roman" panose="02020603050405020304" pitchFamily="18" charset="0"/>
              </a:rPr>
              <a:t>. </a:t>
            </a:r>
            <a:r>
              <a:rPr lang="en-GB" sz="1200" dirty="0" err="1">
                <a:solidFill>
                  <a:srgbClr val="000000"/>
                </a:solidFill>
                <a:latin typeface="Times New Roman" panose="02020603050405020304" pitchFamily="18" charset="0"/>
                <a:ea typeface="Times New Roman" pitchFamily="18" charset="0"/>
                <a:cs typeface="Times New Roman" panose="02020603050405020304" pitchFamily="18" charset="0"/>
              </a:rPr>
              <a:t>Silberschatz</a:t>
            </a:r>
            <a:r>
              <a:rPr lang="en-GB" sz="1200" dirty="0">
                <a:solidFill>
                  <a:srgbClr val="000000"/>
                </a:solidFill>
                <a:latin typeface="Times New Roman" panose="02020603050405020304" pitchFamily="18" charset="0"/>
                <a:ea typeface="Times New Roman" pitchFamily="18" charset="0"/>
                <a:cs typeface="Times New Roman" panose="02020603050405020304" pitchFamily="18" charset="0"/>
              </a:rPr>
              <a:t>, P. B. Galvin, G. Gagne, et al., “Memory management strategies,” Operating </a:t>
            </a:r>
            <a:r>
              <a:rPr lang="en-GB" sz="1200" dirty="0" smtClean="0">
                <a:solidFill>
                  <a:srgbClr val="000000"/>
                </a:solidFill>
                <a:latin typeface="Times New Roman" panose="02020603050405020304" pitchFamily="18" charset="0"/>
                <a:ea typeface="Times New Roman" pitchFamily="18" charset="0"/>
                <a:cs typeface="Times New Roman" panose="02020603050405020304" pitchFamily="18" charset="0"/>
              </a:rPr>
              <a:t>	System </a:t>
            </a:r>
            <a:r>
              <a:rPr lang="en-GB" sz="1200" dirty="0">
                <a:solidFill>
                  <a:srgbClr val="000000"/>
                </a:solidFill>
                <a:latin typeface="Times New Roman" panose="02020603050405020304" pitchFamily="18" charset="0"/>
                <a:ea typeface="Times New Roman" pitchFamily="18" charset="0"/>
                <a:cs typeface="Times New Roman" panose="02020603050405020304" pitchFamily="18" charset="0"/>
              </a:rPr>
              <a:t>Concept, 8th ed. Wiley Student Edition, pp. 315–417</a:t>
            </a:r>
            <a:r>
              <a:rPr lang="en-GB" sz="1200" dirty="0" smtClean="0">
                <a:solidFill>
                  <a:srgbClr val="000000"/>
                </a:solidFill>
                <a:latin typeface="Times New Roman" panose="02020603050405020304" pitchFamily="18" charset="0"/>
                <a:ea typeface="Times New Roman" pitchFamily="18" charset="0"/>
                <a:cs typeface="Times New Roman" panose="02020603050405020304" pitchFamily="18" charset="0"/>
              </a:rPr>
              <a:t>.</a:t>
            </a:r>
          </a:p>
          <a:p>
            <a:pPr algn="just" eaLnBrk="0" fontAlgn="base" hangingPunct="0">
              <a:spcBef>
                <a:spcPct val="0"/>
              </a:spcBef>
              <a:spcAft>
                <a:spcPct val="0"/>
              </a:spcAft>
              <a:tabLst>
                <a:tab pos="257175" algn="l"/>
              </a:tabLst>
            </a:pPr>
            <a:r>
              <a:rPr lang="en-GB" sz="1200" dirty="0">
                <a:solidFill>
                  <a:srgbClr val="000000"/>
                </a:solidFill>
                <a:latin typeface="Times New Roman" panose="02020603050405020304" pitchFamily="18" charset="0"/>
                <a:ea typeface="Times New Roman" pitchFamily="18" charset="0"/>
                <a:cs typeface="Times New Roman" panose="02020603050405020304" pitchFamily="18" charset="0"/>
              </a:rPr>
              <a:t>[7] </a:t>
            </a:r>
            <a:r>
              <a:rPr lang="en-GB" sz="1200" dirty="0" smtClean="0">
                <a:solidFill>
                  <a:srgbClr val="000000"/>
                </a:solidFill>
                <a:latin typeface="Times New Roman" panose="02020603050405020304" pitchFamily="18" charset="0"/>
                <a:ea typeface="Times New Roman" pitchFamily="18" charset="0"/>
                <a:cs typeface="Times New Roman" panose="02020603050405020304" pitchFamily="18" charset="0"/>
              </a:rPr>
              <a:t>	S</a:t>
            </a:r>
            <a:r>
              <a:rPr lang="en-GB" sz="1200" dirty="0">
                <a:solidFill>
                  <a:srgbClr val="000000"/>
                </a:solidFill>
                <a:latin typeface="Times New Roman" panose="02020603050405020304" pitchFamily="18" charset="0"/>
                <a:ea typeface="Times New Roman" pitchFamily="18" charset="0"/>
                <a:cs typeface="Times New Roman" panose="02020603050405020304" pitchFamily="18" charset="0"/>
              </a:rPr>
              <a:t>. Jiang and X. Zhang, “</a:t>
            </a:r>
            <a:r>
              <a:rPr lang="en-GB" sz="1200" dirty="0" err="1">
                <a:solidFill>
                  <a:srgbClr val="000000"/>
                </a:solidFill>
                <a:latin typeface="Times New Roman" panose="02020603050405020304" pitchFamily="18" charset="0"/>
                <a:ea typeface="Times New Roman" pitchFamily="18" charset="0"/>
                <a:cs typeface="Times New Roman" panose="02020603050405020304" pitchFamily="18" charset="0"/>
              </a:rPr>
              <a:t>Lirs</a:t>
            </a:r>
            <a:r>
              <a:rPr lang="en-GB" sz="1200" dirty="0">
                <a:solidFill>
                  <a:srgbClr val="000000"/>
                </a:solidFill>
                <a:latin typeface="Times New Roman" panose="02020603050405020304" pitchFamily="18" charset="0"/>
                <a:ea typeface="Times New Roman" pitchFamily="18" charset="0"/>
                <a:cs typeface="Times New Roman" panose="02020603050405020304" pitchFamily="18" charset="0"/>
              </a:rPr>
              <a:t>: an efficient low inter-reference </a:t>
            </a:r>
            <a:r>
              <a:rPr lang="en-GB" sz="1200" dirty="0" err="1">
                <a:solidFill>
                  <a:srgbClr val="000000"/>
                </a:solidFill>
                <a:latin typeface="Times New Roman" panose="02020603050405020304" pitchFamily="18" charset="0"/>
                <a:ea typeface="Times New Roman" pitchFamily="18" charset="0"/>
                <a:cs typeface="Times New Roman" panose="02020603050405020304" pitchFamily="18" charset="0"/>
              </a:rPr>
              <a:t>recency</a:t>
            </a:r>
            <a:r>
              <a:rPr lang="en-GB" sz="1200" dirty="0">
                <a:solidFill>
                  <a:srgbClr val="000000"/>
                </a:solidFill>
                <a:latin typeface="Times New Roman" panose="02020603050405020304" pitchFamily="18" charset="0"/>
                <a:ea typeface="Times New Roman" pitchFamily="18" charset="0"/>
                <a:cs typeface="Times New Roman" panose="02020603050405020304" pitchFamily="18" charset="0"/>
              </a:rPr>
              <a:t> set replacement policy </a:t>
            </a:r>
            <a:r>
              <a:rPr lang="en-GB" sz="1200" dirty="0" smtClean="0">
                <a:solidFill>
                  <a:srgbClr val="000000"/>
                </a:solidFill>
                <a:latin typeface="Times New Roman" panose="02020603050405020304" pitchFamily="18" charset="0"/>
                <a:ea typeface="Times New Roman" pitchFamily="18" charset="0"/>
                <a:cs typeface="Times New Roman" panose="02020603050405020304" pitchFamily="18" charset="0"/>
              </a:rPr>
              <a:t>	to </a:t>
            </a:r>
            <a:r>
              <a:rPr lang="en-GB" sz="1200" dirty="0">
                <a:solidFill>
                  <a:srgbClr val="000000"/>
                </a:solidFill>
                <a:latin typeface="Times New Roman" panose="02020603050405020304" pitchFamily="18" charset="0"/>
                <a:ea typeface="Times New Roman" pitchFamily="18" charset="0"/>
                <a:cs typeface="Times New Roman" panose="02020603050405020304" pitchFamily="18" charset="0"/>
              </a:rPr>
              <a:t>improve buffer cache performance,” ACM SIGMETRICS Performance </a:t>
            </a:r>
            <a:r>
              <a:rPr lang="en-GB" sz="1200" dirty="0" smtClean="0">
                <a:solidFill>
                  <a:srgbClr val="000000"/>
                </a:solidFill>
                <a:latin typeface="Times New Roman" panose="02020603050405020304" pitchFamily="18" charset="0"/>
                <a:ea typeface="Times New Roman" pitchFamily="18" charset="0"/>
                <a:cs typeface="Times New Roman" panose="02020603050405020304" pitchFamily="18" charset="0"/>
              </a:rPr>
              <a:t>Evaluation 	Review</a:t>
            </a:r>
            <a:r>
              <a:rPr lang="en-GB" sz="1200" dirty="0">
                <a:solidFill>
                  <a:srgbClr val="000000"/>
                </a:solidFill>
                <a:latin typeface="Times New Roman" panose="02020603050405020304" pitchFamily="18" charset="0"/>
                <a:ea typeface="Times New Roman" pitchFamily="18" charset="0"/>
                <a:cs typeface="Times New Roman" panose="02020603050405020304" pitchFamily="18" charset="0"/>
              </a:rPr>
              <a:t>, vol. 30, no. 1, pp. 31–42, 2002</a:t>
            </a:r>
            <a:r>
              <a:rPr lang="en-GB" sz="1200" dirty="0" smtClean="0">
                <a:solidFill>
                  <a:srgbClr val="000000"/>
                </a:solidFill>
                <a:latin typeface="Times New Roman" panose="02020603050405020304" pitchFamily="18" charset="0"/>
                <a:ea typeface="Times New Roman" pitchFamily="18" charset="0"/>
                <a:cs typeface="Times New Roman" panose="02020603050405020304" pitchFamily="18" charset="0"/>
              </a:rPr>
              <a:t>.</a:t>
            </a:r>
          </a:p>
          <a:p>
            <a:pPr algn="just" eaLnBrk="0" fontAlgn="base" hangingPunct="0">
              <a:spcBef>
                <a:spcPct val="0"/>
              </a:spcBef>
              <a:spcAft>
                <a:spcPct val="0"/>
              </a:spcAft>
              <a:tabLst>
                <a:tab pos="257175" algn="l"/>
              </a:tabLst>
            </a:pPr>
            <a:r>
              <a:rPr lang="en-GB" sz="1200" dirty="0">
                <a:latin typeface="Times New Roman" pitchFamily="18" charset="0"/>
                <a:ea typeface="Times New Roman" pitchFamily="18" charset="0"/>
                <a:cs typeface="Times New Roman" pitchFamily="18" charset="0"/>
              </a:rPr>
              <a:t>[8] </a:t>
            </a:r>
            <a:r>
              <a:rPr lang="en-GB" sz="1200" dirty="0" smtClean="0">
                <a:latin typeface="Times New Roman" pitchFamily="18" charset="0"/>
                <a:ea typeface="Times New Roman" pitchFamily="18" charset="0"/>
                <a:cs typeface="Times New Roman" pitchFamily="18" charset="0"/>
              </a:rPr>
              <a:t>	N</a:t>
            </a:r>
            <a:r>
              <a:rPr lang="en-GB" sz="1200" dirty="0">
                <a:latin typeface="Times New Roman" pitchFamily="18" charset="0"/>
                <a:ea typeface="Times New Roman" pitchFamily="18" charset="0"/>
                <a:cs typeface="Times New Roman" pitchFamily="18" charset="0"/>
              </a:rPr>
              <a:t>. Megiddo and D. S. </a:t>
            </a:r>
            <a:r>
              <a:rPr lang="en-GB" sz="1200" dirty="0" err="1">
                <a:latin typeface="Times New Roman" pitchFamily="18" charset="0"/>
                <a:ea typeface="Times New Roman" pitchFamily="18" charset="0"/>
                <a:cs typeface="Times New Roman" pitchFamily="18" charset="0"/>
              </a:rPr>
              <a:t>Modha</a:t>
            </a:r>
            <a:r>
              <a:rPr lang="en-GB" sz="1200" dirty="0">
                <a:latin typeface="Times New Roman" pitchFamily="18" charset="0"/>
                <a:ea typeface="Times New Roman" pitchFamily="18" charset="0"/>
                <a:cs typeface="Times New Roman" pitchFamily="18" charset="0"/>
              </a:rPr>
              <a:t>, “Arc: A self-tuning, low overhead replacement cache.,” in </a:t>
            </a:r>
            <a:r>
              <a:rPr lang="en-GB" sz="1200" dirty="0" smtClean="0">
                <a:latin typeface="Times New Roman" pitchFamily="18" charset="0"/>
                <a:ea typeface="Times New Roman" pitchFamily="18" charset="0"/>
                <a:cs typeface="Times New Roman" pitchFamily="18" charset="0"/>
              </a:rPr>
              <a:t>	FAST</a:t>
            </a:r>
            <a:r>
              <a:rPr lang="en-GB" sz="1200" dirty="0">
                <a:latin typeface="Times New Roman" pitchFamily="18" charset="0"/>
                <a:ea typeface="Times New Roman" pitchFamily="18" charset="0"/>
                <a:cs typeface="Times New Roman" pitchFamily="18" charset="0"/>
              </a:rPr>
              <a:t>, vol. 3, pp. 115–130, 2003</a:t>
            </a:r>
            <a:r>
              <a:rPr lang="en-GB" sz="1200" dirty="0" smtClean="0">
                <a:latin typeface="Times New Roman" pitchFamily="18" charset="0"/>
                <a:ea typeface="Times New Roman" pitchFamily="18" charset="0"/>
                <a:cs typeface="Times New Roman" pitchFamily="18" charset="0"/>
              </a:rPr>
              <a:t>.</a:t>
            </a:r>
          </a:p>
          <a:p>
            <a:pPr algn="just" eaLnBrk="0" fontAlgn="base" hangingPunct="0">
              <a:spcBef>
                <a:spcPct val="0"/>
              </a:spcBef>
              <a:spcAft>
                <a:spcPct val="0"/>
              </a:spcAft>
              <a:tabLst>
                <a:tab pos="257175" algn="l"/>
              </a:tabLst>
            </a:pPr>
            <a:r>
              <a:rPr lang="en-US" sz="1200" dirty="0">
                <a:latin typeface="Times New Roman" pitchFamily="18" charset="0"/>
                <a:ea typeface="Times New Roman" pitchFamily="18" charset="0"/>
                <a:cs typeface="Times New Roman" pitchFamily="18" charset="0"/>
              </a:rPr>
              <a:t>[9] 	S.-y. Park, D. Jung, J.-u. Kang, J.-s. Kim, and J. Lee, “</a:t>
            </a:r>
            <a:r>
              <a:rPr lang="en-US" sz="1200" dirty="0" err="1">
                <a:latin typeface="Times New Roman" pitchFamily="18" charset="0"/>
                <a:ea typeface="Times New Roman" pitchFamily="18" charset="0"/>
                <a:cs typeface="Times New Roman" pitchFamily="18" charset="0"/>
              </a:rPr>
              <a:t>Cflru</a:t>
            </a:r>
            <a:r>
              <a:rPr lang="en-US" sz="1200" dirty="0">
                <a:latin typeface="Times New Roman" pitchFamily="18" charset="0"/>
                <a:ea typeface="Times New Roman" pitchFamily="18" charset="0"/>
                <a:cs typeface="Times New Roman" pitchFamily="18" charset="0"/>
              </a:rPr>
              <a:t>: a replacement algorithm for 	flash memory,” in Proceedings of the 2006 international conference on Compilers, 	architecture and 	synthesis for embedded systems, pp. 234–241, ACM, 2006.</a:t>
            </a:r>
          </a:p>
          <a:p>
            <a:pPr algn="just" eaLnBrk="0" fontAlgn="base" hangingPunct="0">
              <a:spcBef>
                <a:spcPct val="0"/>
              </a:spcBef>
              <a:spcAft>
                <a:spcPct val="0"/>
              </a:spcAft>
              <a:tabLst>
                <a:tab pos="257175" algn="l"/>
              </a:tabLst>
            </a:pPr>
            <a:r>
              <a:rPr lang="en-US" sz="1200" dirty="0">
                <a:latin typeface="Times New Roman" pitchFamily="18" charset="0"/>
                <a:ea typeface="Times New Roman" pitchFamily="18" charset="0"/>
                <a:cs typeface="Times New Roman" pitchFamily="18" charset="0"/>
              </a:rPr>
              <a:t>[10] P. </a:t>
            </a:r>
            <a:r>
              <a:rPr lang="en-US" sz="1200" dirty="0" err="1">
                <a:latin typeface="Times New Roman" pitchFamily="18" charset="0"/>
                <a:ea typeface="Times New Roman" pitchFamily="18" charset="0"/>
                <a:cs typeface="Times New Roman" pitchFamily="18" charset="0"/>
              </a:rPr>
              <a:t>Jin</a:t>
            </a:r>
            <a:r>
              <a:rPr lang="en-US" sz="1200" dirty="0">
                <a:latin typeface="Times New Roman" pitchFamily="18" charset="0"/>
                <a:ea typeface="Times New Roman" pitchFamily="18" charset="0"/>
                <a:cs typeface="Times New Roman" pitchFamily="18" charset="0"/>
              </a:rPr>
              <a:t>, Y. </a:t>
            </a:r>
            <a:r>
              <a:rPr lang="en-US" sz="1200" dirty="0" err="1">
                <a:latin typeface="Times New Roman" pitchFamily="18" charset="0"/>
                <a:ea typeface="Times New Roman" pitchFamily="18" charset="0"/>
                <a:cs typeface="Times New Roman" pitchFamily="18" charset="0"/>
              </a:rPr>
              <a:t>Ou</a:t>
            </a:r>
            <a:r>
              <a:rPr lang="en-US" sz="1200" dirty="0">
                <a:latin typeface="Times New Roman" pitchFamily="18" charset="0"/>
                <a:ea typeface="Times New Roman" pitchFamily="18" charset="0"/>
                <a:cs typeface="Times New Roman" pitchFamily="18" charset="0"/>
              </a:rPr>
              <a:t>, T. </a:t>
            </a:r>
            <a:r>
              <a:rPr lang="en-US" sz="1200" dirty="0" err="1">
                <a:latin typeface="Times New Roman" pitchFamily="18" charset="0"/>
                <a:ea typeface="Times New Roman" pitchFamily="18" charset="0"/>
                <a:cs typeface="Times New Roman" pitchFamily="18" charset="0"/>
              </a:rPr>
              <a:t>H¨arder</a:t>
            </a:r>
            <a:r>
              <a:rPr lang="en-US" sz="1200" dirty="0">
                <a:latin typeface="Times New Roman" pitchFamily="18" charset="0"/>
                <a:ea typeface="Times New Roman" pitchFamily="18" charset="0"/>
                <a:cs typeface="Times New Roman" pitchFamily="18" charset="0"/>
              </a:rPr>
              <a:t>, and Z. Li, “Ad-</a:t>
            </a:r>
            <a:r>
              <a:rPr lang="en-US" sz="1200" dirty="0" err="1">
                <a:latin typeface="Times New Roman" pitchFamily="18" charset="0"/>
                <a:ea typeface="Times New Roman" pitchFamily="18" charset="0"/>
                <a:cs typeface="Times New Roman" pitchFamily="18" charset="0"/>
              </a:rPr>
              <a:t>lru</a:t>
            </a:r>
            <a:r>
              <a:rPr lang="en-US" sz="1200" dirty="0">
                <a:latin typeface="Times New Roman" pitchFamily="18" charset="0"/>
                <a:ea typeface="Times New Roman" pitchFamily="18" charset="0"/>
                <a:cs typeface="Times New Roman" pitchFamily="18" charset="0"/>
              </a:rPr>
              <a:t>: An efficient buffer replacement algorithm for 	flash-based databases,” Data &amp; Knowledge Engineering, vol. 72, pp. 83–102, 2012.</a:t>
            </a:r>
          </a:p>
          <a:p>
            <a:pPr algn="just" eaLnBrk="0" fontAlgn="base" hangingPunct="0">
              <a:spcBef>
                <a:spcPct val="0"/>
              </a:spcBef>
              <a:spcAft>
                <a:spcPct val="0"/>
              </a:spcAft>
              <a:tabLst>
                <a:tab pos="257175" algn="l"/>
              </a:tabLst>
            </a:pPr>
            <a:endParaRPr lang="en-US" sz="1200" dirty="0">
              <a:latin typeface="Times New Roman" pitchFamily="18" charset="0"/>
              <a:ea typeface="Times New Roman" pitchFamily="18" charset="0"/>
              <a:cs typeface="Times New Roman" pitchFamily="18" charset="0"/>
            </a:endParaRPr>
          </a:p>
        </p:txBody>
      </p:sp>
    </p:spTree>
    <p:extLst>
      <p:ext uri="{BB962C8B-B14F-4D97-AF65-F5344CB8AC3E}">
        <p14:creationId xmlns:p14="http://schemas.microsoft.com/office/powerpoint/2010/main" xmlns="" val="20619608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28750" y="1461408"/>
            <a:ext cx="6172200" cy="4524315"/>
          </a:xfrm>
          <a:prstGeom prst="rect">
            <a:avLst/>
          </a:prstGeom>
        </p:spPr>
        <p:txBody>
          <a:bodyPr wrap="square">
            <a:spAutoFit/>
          </a:bodyPr>
          <a:lstStyle/>
          <a:p>
            <a:pPr algn="just" eaLnBrk="0" fontAlgn="base" hangingPunct="0">
              <a:spcBef>
                <a:spcPct val="0"/>
              </a:spcBef>
              <a:spcAft>
                <a:spcPct val="0"/>
              </a:spcAft>
              <a:tabLst>
                <a:tab pos="257175" algn="l"/>
              </a:tabLst>
            </a:pPr>
            <a:r>
              <a:rPr lang="en-US" sz="1200" dirty="0" smtClean="0">
                <a:latin typeface="Times New Roman" pitchFamily="18" charset="0"/>
                <a:ea typeface="Times New Roman" pitchFamily="18" charset="0"/>
                <a:cs typeface="Times New Roman" pitchFamily="18" charset="0"/>
              </a:rPr>
              <a:t>[</a:t>
            </a:r>
            <a:r>
              <a:rPr lang="en-US" sz="1200" dirty="0">
                <a:latin typeface="Times New Roman" pitchFamily="18" charset="0"/>
                <a:ea typeface="Times New Roman" pitchFamily="18" charset="0"/>
                <a:cs typeface="Times New Roman" pitchFamily="18" charset="0"/>
              </a:rPr>
              <a:t>11] Z. Li, P. </a:t>
            </a:r>
            <a:r>
              <a:rPr lang="en-US" sz="1200" dirty="0" err="1">
                <a:latin typeface="Times New Roman" pitchFamily="18" charset="0"/>
                <a:ea typeface="Times New Roman" pitchFamily="18" charset="0"/>
                <a:cs typeface="Times New Roman" pitchFamily="18" charset="0"/>
              </a:rPr>
              <a:t>Jin</a:t>
            </a:r>
            <a:r>
              <a:rPr lang="en-US" sz="1200" dirty="0">
                <a:latin typeface="Times New Roman" pitchFamily="18" charset="0"/>
                <a:ea typeface="Times New Roman" pitchFamily="18" charset="0"/>
                <a:cs typeface="Times New Roman" pitchFamily="18" charset="0"/>
              </a:rPr>
              <a:t>, X. Su, K. Cui, and L. Yue, “</a:t>
            </a:r>
            <a:r>
              <a:rPr lang="en-US" sz="1200" dirty="0" err="1">
                <a:latin typeface="Times New Roman" pitchFamily="18" charset="0"/>
                <a:ea typeface="Times New Roman" pitchFamily="18" charset="0"/>
                <a:cs typeface="Times New Roman" pitchFamily="18" charset="0"/>
              </a:rPr>
              <a:t>Ccf-lru</a:t>
            </a:r>
            <a:r>
              <a:rPr lang="en-US" sz="1200" dirty="0">
                <a:latin typeface="Times New Roman" pitchFamily="18" charset="0"/>
                <a:ea typeface="Times New Roman" pitchFamily="18" charset="0"/>
                <a:cs typeface="Times New Roman" pitchFamily="18" charset="0"/>
              </a:rPr>
              <a:t>: a new buffer replacement algorithm for </a:t>
            </a:r>
            <a:r>
              <a:rPr lang="en-US" sz="1200" dirty="0" smtClean="0">
                <a:latin typeface="Times New Roman" pitchFamily="18" charset="0"/>
                <a:ea typeface="Times New Roman" pitchFamily="18" charset="0"/>
                <a:cs typeface="Times New Roman" pitchFamily="18" charset="0"/>
              </a:rPr>
              <a:t>	flash </a:t>
            </a:r>
            <a:r>
              <a:rPr lang="en-US" sz="1200" dirty="0">
                <a:latin typeface="Times New Roman" pitchFamily="18" charset="0"/>
                <a:ea typeface="Times New Roman" pitchFamily="18" charset="0"/>
                <a:cs typeface="Times New Roman" pitchFamily="18" charset="0"/>
              </a:rPr>
              <a:t>memory,” IEEE Transactions on Consumer Electronics, vol. 55, no. 3, pp. 1351–1359, </a:t>
            </a:r>
            <a:r>
              <a:rPr lang="en-US" sz="1200" dirty="0" smtClean="0">
                <a:latin typeface="Times New Roman" pitchFamily="18" charset="0"/>
                <a:ea typeface="Times New Roman" pitchFamily="18" charset="0"/>
                <a:cs typeface="Times New Roman" pitchFamily="18" charset="0"/>
              </a:rPr>
              <a:t>	2009</a:t>
            </a:r>
            <a:r>
              <a:rPr lang="en-US" sz="1200" dirty="0">
                <a:latin typeface="Times New Roman" pitchFamily="18" charset="0"/>
                <a:ea typeface="Times New Roman" pitchFamily="18" charset="0"/>
                <a:cs typeface="Times New Roman" pitchFamily="18" charset="0"/>
              </a:rPr>
              <a:t>.</a:t>
            </a:r>
          </a:p>
          <a:p>
            <a:pPr algn="just" eaLnBrk="0" fontAlgn="base" hangingPunct="0">
              <a:spcBef>
                <a:spcPct val="0"/>
              </a:spcBef>
              <a:spcAft>
                <a:spcPct val="0"/>
              </a:spcAft>
              <a:tabLst>
                <a:tab pos="257175" algn="l"/>
              </a:tabLst>
            </a:pPr>
            <a:r>
              <a:rPr lang="en-US" sz="1200" dirty="0">
                <a:latin typeface="Times New Roman" pitchFamily="18" charset="0"/>
                <a:ea typeface="Times New Roman" pitchFamily="18" charset="0"/>
                <a:cs typeface="Times New Roman" pitchFamily="18" charset="0"/>
              </a:rPr>
              <a:t>[12] M.-L. Chiang, P. C. Lee, and R.-C. Chang, “Managing flash memory in personal </a:t>
            </a:r>
            <a:r>
              <a:rPr lang="en-US" sz="1200" dirty="0" smtClean="0">
                <a:latin typeface="Times New Roman" pitchFamily="18" charset="0"/>
                <a:ea typeface="Times New Roman" pitchFamily="18" charset="0"/>
                <a:cs typeface="Times New Roman" pitchFamily="18" charset="0"/>
              </a:rPr>
              <a:t>	communication </a:t>
            </a:r>
            <a:r>
              <a:rPr lang="en-US" sz="1200" dirty="0">
                <a:latin typeface="Times New Roman" pitchFamily="18" charset="0"/>
                <a:ea typeface="Times New Roman" pitchFamily="18" charset="0"/>
                <a:cs typeface="Times New Roman" pitchFamily="18" charset="0"/>
              </a:rPr>
              <a:t>devices,” in Consumer Electronics, 1997. ISCE’97., Proceedings of 1997 </a:t>
            </a:r>
            <a:r>
              <a:rPr lang="en-US" sz="1200" dirty="0" smtClean="0">
                <a:latin typeface="Times New Roman" pitchFamily="18" charset="0"/>
                <a:ea typeface="Times New Roman" pitchFamily="18" charset="0"/>
                <a:cs typeface="Times New Roman" pitchFamily="18" charset="0"/>
              </a:rPr>
              <a:t>	IEEE </a:t>
            </a:r>
            <a:r>
              <a:rPr lang="en-US" sz="1200" dirty="0">
                <a:latin typeface="Times New Roman" pitchFamily="18" charset="0"/>
                <a:ea typeface="Times New Roman" pitchFamily="18" charset="0"/>
                <a:cs typeface="Times New Roman" pitchFamily="18" charset="0"/>
              </a:rPr>
              <a:t>International Symposium on, pp. 177–182, IEEE, 1997.</a:t>
            </a:r>
          </a:p>
          <a:p>
            <a:pPr algn="just" eaLnBrk="0" fontAlgn="base" hangingPunct="0">
              <a:spcBef>
                <a:spcPct val="0"/>
              </a:spcBef>
              <a:spcAft>
                <a:spcPct val="0"/>
              </a:spcAft>
              <a:tabLst>
                <a:tab pos="257175" algn="l"/>
              </a:tabLst>
            </a:pPr>
            <a:r>
              <a:rPr lang="en-US" sz="1200" dirty="0">
                <a:latin typeface="Times New Roman" pitchFamily="18" charset="0"/>
                <a:ea typeface="Times New Roman" pitchFamily="18" charset="0"/>
                <a:cs typeface="Times New Roman" pitchFamily="18" charset="0"/>
              </a:rPr>
              <a:t>[13] F. </a:t>
            </a:r>
            <a:r>
              <a:rPr lang="en-US" sz="1200" dirty="0" err="1">
                <a:latin typeface="Times New Roman" pitchFamily="18" charset="0"/>
                <a:ea typeface="Times New Roman" pitchFamily="18" charset="0"/>
                <a:cs typeface="Times New Roman" pitchFamily="18" charset="0"/>
              </a:rPr>
              <a:t>Corbato</a:t>
            </a:r>
            <a:r>
              <a:rPr lang="en-US" sz="1200" dirty="0">
                <a:latin typeface="Times New Roman" pitchFamily="18" charset="0"/>
                <a:ea typeface="Times New Roman" pitchFamily="18" charset="0"/>
                <a:cs typeface="Times New Roman" pitchFamily="18" charset="0"/>
              </a:rPr>
              <a:t>, “Festschrift: In honor of pm </a:t>
            </a:r>
            <a:r>
              <a:rPr lang="en-US" sz="1200" dirty="0" err="1">
                <a:latin typeface="Times New Roman" pitchFamily="18" charset="0"/>
                <a:ea typeface="Times New Roman" pitchFamily="18" charset="0"/>
                <a:cs typeface="Times New Roman" pitchFamily="18" charset="0"/>
              </a:rPr>
              <a:t>morse</a:t>
            </a:r>
            <a:r>
              <a:rPr lang="en-US" sz="1200" dirty="0">
                <a:latin typeface="Times New Roman" pitchFamily="18" charset="0"/>
                <a:ea typeface="Times New Roman" pitchFamily="18" charset="0"/>
                <a:cs typeface="Times New Roman" pitchFamily="18" charset="0"/>
              </a:rPr>
              <a:t>, chapter a paging experiment with the </a:t>
            </a:r>
            <a:r>
              <a:rPr lang="en-US" sz="1200" dirty="0" err="1">
                <a:latin typeface="Times New Roman" pitchFamily="18" charset="0"/>
                <a:ea typeface="Times New Roman" pitchFamily="18" charset="0"/>
                <a:cs typeface="Times New Roman" pitchFamily="18" charset="0"/>
              </a:rPr>
              <a:t>multics</a:t>
            </a:r>
            <a:r>
              <a:rPr lang="en-US" sz="1200" dirty="0">
                <a:latin typeface="Times New Roman" pitchFamily="18" charset="0"/>
                <a:ea typeface="Times New Roman" pitchFamily="18" charset="0"/>
                <a:cs typeface="Times New Roman" pitchFamily="18" charset="0"/>
              </a:rPr>
              <a:t> </a:t>
            </a:r>
            <a:r>
              <a:rPr lang="en-US" sz="1200" dirty="0" smtClean="0">
                <a:latin typeface="Times New Roman" pitchFamily="18" charset="0"/>
                <a:ea typeface="Times New Roman" pitchFamily="18" charset="0"/>
                <a:cs typeface="Times New Roman" pitchFamily="18" charset="0"/>
              </a:rPr>
              <a:t>	system</a:t>
            </a:r>
            <a:r>
              <a:rPr lang="en-US" sz="1200" dirty="0">
                <a:latin typeface="Times New Roman" pitchFamily="18" charset="0"/>
                <a:ea typeface="Times New Roman" pitchFamily="18" charset="0"/>
                <a:cs typeface="Times New Roman" pitchFamily="18" charset="0"/>
              </a:rPr>
              <a:t>, pages 217–228,” 1969.</a:t>
            </a:r>
          </a:p>
          <a:p>
            <a:pPr algn="just" eaLnBrk="0" fontAlgn="base" hangingPunct="0">
              <a:spcBef>
                <a:spcPct val="0"/>
              </a:spcBef>
              <a:spcAft>
                <a:spcPct val="0"/>
              </a:spcAft>
              <a:tabLst>
                <a:tab pos="257175" algn="l"/>
              </a:tabLst>
            </a:pPr>
            <a:r>
              <a:rPr lang="en-US" sz="1200" dirty="0">
                <a:latin typeface="Times New Roman" pitchFamily="18" charset="0"/>
                <a:ea typeface="Times New Roman" pitchFamily="18" charset="0"/>
                <a:cs typeface="Times New Roman" pitchFamily="18" charset="0"/>
              </a:rPr>
              <a:t>[14] E. J. </a:t>
            </a:r>
            <a:r>
              <a:rPr lang="en-US" sz="1200" dirty="0" err="1">
                <a:latin typeface="Times New Roman" pitchFamily="18" charset="0"/>
                <a:ea typeface="Times New Roman" pitchFamily="18" charset="0"/>
                <a:cs typeface="Times New Roman" pitchFamily="18" charset="0"/>
              </a:rPr>
              <a:t>O’neil</a:t>
            </a:r>
            <a:r>
              <a:rPr lang="en-US" sz="1200" dirty="0">
                <a:latin typeface="Times New Roman" pitchFamily="18" charset="0"/>
                <a:ea typeface="Times New Roman" pitchFamily="18" charset="0"/>
                <a:cs typeface="Times New Roman" pitchFamily="18" charset="0"/>
              </a:rPr>
              <a:t>, P. E. </a:t>
            </a:r>
            <a:r>
              <a:rPr lang="en-US" sz="1200" dirty="0" err="1">
                <a:latin typeface="Times New Roman" pitchFamily="18" charset="0"/>
                <a:ea typeface="Times New Roman" pitchFamily="18" charset="0"/>
                <a:cs typeface="Times New Roman" pitchFamily="18" charset="0"/>
              </a:rPr>
              <a:t>O’neil</a:t>
            </a:r>
            <a:r>
              <a:rPr lang="en-US" sz="1200" dirty="0">
                <a:latin typeface="Times New Roman" pitchFamily="18" charset="0"/>
                <a:ea typeface="Times New Roman" pitchFamily="18" charset="0"/>
                <a:cs typeface="Times New Roman" pitchFamily="18" charset="0"/>
              </a:rPr>
              <a:t>, and G. </a:t>
            </a:r>
            <a:r>
              <a:rPr lang="en-US" sz="1200" dirty="0" err="1">
                <a:latin typeface="Times New Roman" pitchFamily="18" charset="0"/>
                <a:ea typeface="Times New Roman" pitchFamily="18" charset="0"/>
                <a:cs typeface="Times New Roman" pitchFamily="18" charset="0"/>
              </a:rPr>
              <a:t>Weikum</a:t>
            </a:r>
            <a:r>
              <a:rPr lang="en-US" sz="1200" dirty="0">
                <a:latin typeface="Times New Roman" pitchFamily="18" charset="0"/>
                <a:ea typeface="Times New Roman" pitchFamily="18" charset="0"/>
                <a:cs typeface="Times New Roman" pitchFamily="18" charset="0"/>
              </a:rPr>
              <a:t>, “The </a:t>
            </a:r>
            <a:r>
              <a:rPr lang="en-US" sz="1200" dirty="0" err="1">
                <a:latin typeface="Times New Roman" pitchFamily="18" charset="0"/>
                <a:ea typeface="Times New Roman" pitchFamily="18" charset="0"/>
                <a:cs typeface="Times New Roman" pitchFamily="18" charset="0"/>
              </a:rPr>
              <a:t>lru</a:t>
            </a:r>
            <a:r>
              <a:rPr lang="en-US" sz="1200" dirty="0">
                <a:latin typeface="Times New Roman" pitchFamily="18" charset="0"/>
                <a:ea typeface="Times New Roman" pitchFamily="18" charset="0"/>
                <a:cs typeface="Times New Roman" pitchFamily="18" charset="0"/>
              </a:rPr>
              <a:t>-k page replacement algorithm for </a:t>
            </a:r>
            <a:r>
              <a:rPr lang="en-US" sz="1200" dirty="0" smtClean="0">
                <a:latin typeface="Times New Roman" pitchFamily="18" charset="0"/>
                <a:ea typeface="Times New Roman" pitchFamily="18" charset="0"/>
                <a:cs typeface="Times New Roman" pitchFamily="18" charset="0"/>
              </a:rPr>
              <a:t>	database </a:t>
            </a:r>
            <a:r>
              <a:rPr lang="en-US" sz="1200" dirty="0">
                <a:latin typeface="Times New Roman" pitchFamily="18" charset="0"/>
                <a:ea typeface="Times New Roman" pitchFamily="18" charset="0"/>
                <a:cs typeface="Times New Roman" pitchFamily="18" charset="0"/>
              </a:rPr>
              <a:t>disk buffering,” ACM SIGMOD Record, vol. 22, no. 2, pp. 297–306, 1993.</a:t>
            </a:r>
          </a:p>
          <a:p>
            <a:pPr algn="just" eaLnBrk="0" fontAlgn="base" hangingPunct="0">
              <a:spcBef>
                <a:spcPct val="0"/>
              </a:spcBef>
              <a:spcAft>
                <a:spcPct val="0"/>
              </a:spcAft>
              <a:tabLst>
                <a:tab pos="257175" algn="l"/>
              </a:tabLst>
            </a:pPr>
            <a:r>
              <a:rPr lang="en-US" sz="1200" dirty="0">
                <a:latin typeface="Times New Roman" pitchFamily="18" charset="0"/>
                <a:ea typeface="Times New Roman" pitchFamily="18" charset="0"/>
                <a:cs typeface="Times New Roman" pitchFamily="18" charset="0"/>
              </a:rPr>
              <a:t>[15] S. Jiang, F. Chen, and X. Zhang, “Clock-pro: An effective improvement of the clock </a:t>
            </a:r>
            <a:r>
              <a:rPr lang="en-US" sz="1200" dirty="0" smtClean="0">
                <a:latin typeface="Times New Roman" pitchFamily="18" charset="0"/>
                <a:ea typeface="Times New Roman" pitchFamily="18" charset="0"/>
                <a:cs typeface="Times New Roman" pitchFamily="18" charset="0"/>
              </a:rPr>
              <a:t>	replacement</a:t>
            </a:r>
            <a:r>
              <a:rPr lang="en-US" sz="1200" dirty="0">
                <a:latin typeface="Times New Roman" pitchFamily="18" charset="0"/>
                <a:ea typeface="Times New Roman" pitchFamily="18" charset="0"/>
                <a:cs typeface="Times New Roman" pitchFamily="18" charset="0"/>
              </a:rPr>
              <a:t>.,” in USENIX Annual Technical Conference, General Track, pp. 323–336, 2005.</a:t>
            </a:r>
          </a:p>
          <a:p>
            <a:pPr algn="just" eaLnBrk="0" fontAlgn="base" hangingPunct="0">
              <a:spcBef>
                <a:spcPct val="0"/>
              </a:spcBef>
              <a:spcAft>
                <a:spcPct val="0"/>
              </a:spcAft>
              <a:tabLst>
                <a:tab pos="257175" algn="l"/>
              </a:tabLst>
            </a:pPr>
            <a:r>
              <a:rPr lang="en-US" sz="1200" dirty="0">
                <a:latin typeface="Times New Roman" pitchFamily="18" charset="0"/>
                <a:ea typeface="Times New Roman" pitchFamily="18" charset="0"/>
                <a:cs typeface="Times New Roman" pitchFamily="18" charset="0"/>
              </a:rPr>
              <a:t>[16] D. Lee, J. Choi, J.-H. Kim, S. H. Noh, S. L. Min, Y. Cho, and C. S. Kim, “</a:t>
            </a:r>
            <a:r>
              <a:rPr lang="en-US" sz="1200" dirty="0" err="1">
                <a:latin typeface="Times New Roman" pitchFamily="18" charset="0"/>
                <a:ea typeface="Times New Roman" pitchFamily="18" charset="0"/>
                <a:cs typeface="Times New Roman" pitchFamily="18" charset="0"/>
              </a:rPr>
              <a:t>Lrfu</a:t>
            </a:r>
            <a:r>
              <a:rPr lang="en-US" sz="1200" dirty="0">
                <a:latin typeface="Times New Roman" pitchFamily="18" charset="0"/>
                <a:ea typeface="Times New Roman" pitchFamily="18" charset="0"/>
                <a:cs typeface="Times New Roman" pitchFamily="18" charset="0"/>
              </a:rPr>
              <a:t>: A spectrum </a:t>
            </a:r>
            <a:r>
              <a:rPr lang="en-US" sz="1200" dirty="0" smtClean="0">
                <a:latin typeface="Times New Roman" pitchFamily="18" charset="0"/>
                <a:ea typeface="Times New Roman" pitchFamily="18" charset="0"/>
                <a:cs typeface="Times New Roman" pitchFamily="18" charset="0"/>
              </a:rPr>
              <a:t>	of </a:t>
            </a:r>
            <a:r>
              <a:rPr lang="en-US" sz="1200" dirty="0">
                <a:latin typeface="Times New Roman" pitchFamily="18" charset="0"/>
                <a:ea typeface="Times New Roman" pitchFamily="18" charset="0"/>
                <a:cs typeface="Times New Roman" pitchFamily="18" charset="0"/>
              </a:rPr>
              <a:t>policies that subsumes the least recently used and least frequently used policies,” IEEE </a:t>
            </a:r>
            <a:r>
              <a:rPr lang="en-US" sz="1200" dirty="0" smtClean="0">
                <a:latin typeface="Times New Roman" pitchFamily="18" charset="0"/>
                <a:ea typeface="Times New Roman" pitchFamily="18" charset="0"/>
                <a:cs typeface="Times New Roman" pitchFamily="18" charset="0"/>
              </a:rPr>
              <a:t>	transactions </a:t>
            </a:r>
            <a:r>
              <a:rPr lang="en-US" sz="1200" dirty="0">
                <a:latin typeface="Times New Roman" pitchFamily="18" charset="0"/>
                <a:ea typeface="Times New Roman" pitchFamily="18" charset="0"/>
                <a:cs typeface="Times New Roman" pitchFamily="18" charset="0"/>
              </a:rPr>
              <a:t>on Computers, vol. 50, no. 12, pp. 1352–1361, 2001.</a:t>
            </a:r>
          </a:p>
          <a:p>
            <a:pPr algn="just" eaLnBrk="0" fontAlgn="base" hangingPunct="0">
              <a:spcBef>
                <a:spcPct val="0"/>
              </a:spcBef>
              <a:spcAft>
                <a:spcPct val="0"/>
              </a:spcAft>
              <a:tabLst>
                <a:tab pos="257175" algn="l"/>
              </a:tabLst>
            </a:pPr>
            <a:r>
              <a:rPr lang="en-US" sz="1200" dirty="0">
                <a:latin typeface="Times New Roman" pitchFamily="18" charset="0"/>
                <a:ea typeface="Times New Roman" pitchFamily="18" charset="0"/>
                <a:cs typeface="Times New Roman" pitchFamily="18" charset="0"/>
              </a:rPr>
              <a:t>[17] D. </a:t>
            </a:r>
            <a:r>
              <a:rPr lang="en-US" sz="1200" dirty="0" err="1">
                <a:latin typeface="Times New Roman" pitchFamily="18" charset="0"/>
                <a:ea typeface="Times New Roman" pitchFamily="18" charset="0"/>
                <a:cs typeface="Times New Roman" pitchFamily="18" charset="0"/>
              </a:rPr>
              <a:t>Shasha</a:t>
            </a:r>
            <a:r>
              <a:rPr lang="en-US" sz="1200" dirty="0">
                <a:latin typeface="Times New Roman" pitchFamily="18" charset="0"/>
                <a:ea typeface="Times New Roman" pitchFamily="18" charset="0"/>
                <a:cs typeface="Times New Roman" pitchFamily="18" charset="0"/>
              </a:rPr>
              <a:t> and T. Johnson, “2q: A low overhead high performance buffer management </a:t>
            </a:r>
            <a:r>
              <a:rPr lang="en-US" sz="1200" dirty="0" smtClean="0">
                <a:latin typeface="Times New Roman" pitchFamily="18" charset="0"/>
                <a:ea typeface="Times New Roman" pitchFamily="18" charset="0"/>
                <a:cs typeface="Times New Roman" pitchFamily="18" charset="0"/>
              </a:rPr>
              <a:t>	replacement </a:t>
            </a:r>
            <a:r>
              <a:rPr lang="en-US" sz="1200" dirty="0" err="1">
                <a:latin typeface="Times New Roman" pitchFamily="18" charset="0"/>
                <a:ea typeface="Times New Roman" pitchFamily="18" charset="0"/>
                <a:cs typeface="Times New Roman" pitchFamily="18" charset="0"/>
              </a:rPr>
              <a:t>algoritm</a:t>
            </a:r>
            <a:r>
              <a:rPr lang="en-US" sz="1200" dirty="0">
                <a:latin typeface="Times New Roman" pitchFamily="18" charset="0"/>
                <a:ea typeface="Times New Roman" pitchFamily="18" charset="0"/>
                <a:cs typeface="Times New Roman" pitchFamily="18" charset="0"/>
              </a:rPr>
              <a:t>,” in Proceedings of the Twentieth International Conference on Very </a:t>
            </a:r>
            <a:r>
              <a:rPr lang="en-US" sz="1200" dirty="0" smtClean="0">
                <a:latin typeface="Times New Roman" pitchFamily="18" charset="0"/>
                <a:ea typeface="Times New Roman" pitchFamily="18" charset="0"/>
                <a:cs typeface="Times New Roman" pitchFamily="18" charset="0"/>
              </a:rPr>
              <a:t>	Large </a:t>
            </a:r>
            <a:r>
              <a:rPr lang="en-US" sz="1200" dirty="0">
                <a:latin typeface="Times New Roman" pitchFamily="18" charset="0"/>
                <a:ea typeface="Times New Roman" pitchFamily="18" charset="0"/>
                <a:cs typeface="Times New Roman" pitchFamily="18" charset="0"/>
              </a:rPr>
              <a:t>Databases, Santiago, Chile, pp. 439–450, 1994.</a:t>
            </a:r>
          </a:p>
          <a:p>
            <a:pPr algn="just" eaLnBrk="0" fontAlgn="base" hangingPunct="0">
              <a:spcBef>
                <a:spcPct val="0"/>
              </a:spcBef>
              <a:spcAft>
                <a:spcPct val="0"/>
              </a:spcAft>
              <a:tabLst>
                <a:tab pos="257175" algn="l"/>
              </a:tabLst>
            </a:pPr>
            <a:r>
              <a:rPr lang="en-US" sz="1200" dirty="0">
                <a:latin typeface="Times New Roman" pitchFamily="18" charset="0"/>
                <a:ea typeface="Times New Roman" pitchFamily="18" charset="0"/>
                <a:cs typeface="Times New Roman" pitchFamily="18" charset="0"/>
              </a:rPr>
              <a:t>[18] J. T. Robinson and M. V. </a:t>
            </a:r>
            <a:r>
              <a:rPr lang="en-US" sz="1200" dirty="0" err="1">
                <a:latin typeface="Times New Roman" pitchFamily="18" charset="0"/>
                <a:ea typeface="Times New Roman" pitchFamily="18" charset="0"/>
                <a:cs typeface="Times New Roman" pitchFamily="18" charset="0"/>
              </a:rPr>
              <a:t>Devarakonda</a:t>
            </a:r>
            <a:r>
              <a:rPr lang="en-US" sz="1200" dirty="0">
                <a:latin typeface="Times New Roman" pitchFamily="18" charset="0"/>
                <a:ea typeface="Times New Roman" pitchFamily="18" charset="0"/>
                <a:cs typeface="Times New Roman" pitchFamily="18" charset="0"/>
              </a:rPr>
              <a:t>, Data cache management using frequency-based </a:t>
            </a:r>
            <a:r>
              <a:rPr lang="en-US" sz="1200" dirty="0" smtClean="0">
                <a:latin typeface="Times New Roman" pitchFamily="18" charset="0"/>
                <a:ea typeface="Times New Roman" pitchFamily="18" charset="0"/>
                <a:cs typeface="Times New Roman" pitchFamily="18" charset="0"/>
              </a:rPr>
              <a:t>	replacement</a:t>
            </a:r>
            <a:r>
              <a:rPr lang="en-US" sz="1200" dirty="0">
                <a:latin typeface="Times New Roman" pitchFamily="18" charset="0"/>
                <a:ea typeface="Times New Roman" pitchFamily="18" charset="0"/>
                <a:cs typeface="Times New Roman" pitchFamily="18" charset="0"/>
              </a:rPr>
              <a:t>, vol. 18. ACM, 1990</a:t>
            </a:r>
            <a:r>
              <a:rPr lang="en-US" sz="1200" dirty="0" smtClean="0">
                <a:latin typeface="Times New Roman" pitchFamily="18" charset="0"/>
                <a:ea typeface="Times New Roman" pitchFamily="18" charset="0"/>
                <a:cs typeface="Times New Roman" pitchFamily="18" charset="0"/>
              </a:rPr>
              <a:t>.</a:t>
            </a:r>
          </a:p>
          <a:p>
            <a:pPr algn="just" eaLnBrk="0" fontAlgn="base" hangingPunct="0">
              <a:spcBef>
                <a:spcPct val="0"/>
              </a:spcBef>
              <a:spcAft>
                <a:spcPct val="0"/>
              </a:spcAft>
              <a:tabLst>
                <a:tab pos="257175" algn="l"/>
              </a:tabLst>
            </a:pPr>
            <a:r>
              <a:rPr lang="en-US" sz="1200" dirty="0">
                <a:latin typeface="Times New Roman" pitchFamily="18" charset="0"/>
                <a:cs typeface="Times New Roman" pitchFamily="18" charset="0"/>
              </a:rPr>
              <a:t>[19] C. Park, J.-U. Kang, S.-Y. Park, and J.-S. Kim, “Energy-aware demand paging on </a:t>
            </a:r>
            <a:r>
              <a:rPr lang="en-US" sz="1200" dirty="0" err="1">
                <a:latin typeface="Times New Roman" pitchFamily="18" charset="0"/>
                <a:cs typeface="Times New Roman" pitchFamily="18" charset="0"/>
              </a:rPr>
              <a:t>nand</a:t>
            </a:r>
            <a:r>
              <a:rPr lang="en-US" sz="1200" dirty="0">
                <a:latin typeface="Times New Roman" pitchFamily="18" charset="0"/>
                <a:cs typeface="Times New Roman" pitchFamily="18" charset="0"/>
              </a:rPr>
              <a:t> </a:t>
            </a:r>
            <a:r>
              <a:rPr lang="en-US" sz="1200" dirty="0" smtClean="0">
                <a:latin typeface="Times New Roman" pitchFamily="18" charset="0"/>
                <a:cs typeface="Times New Roman" pitchFamily="18" charset="0"/>
              </a:rPr>
              <a:t>flash-	based </a:t>
            </a:r>
            <a:r>
              <a:rPr lang="en-US" sz="1200" dirty="0">
                <a:latin typeface="Times New Roman" pitchFamily="18" charset="0"/>
                <a:cs typeface="Times New Roman" pitchFamily="18" charset="0"/>
              </a:rPr>
              <a:t>embedded storages,” in Proceedings of the 2004 international symposium on Low </a:t>
            </a:r>
            <a:r>
              <a:rPr lang="en-US" sz="1200" dirty="0" smtClean="0">
                <a:latin typeface="Times New Roman" pitchFamily="18" charset="0"/>
                <a:cs typeface="Times New Roman" pitchFamily="18" charset="0"/>
              </a:rPr>
              <a:t>	power </a:t>
            </a:r>
            <a:r>
              <a:rPr lang="en-US" sz="1200" dirty="0">
                <a:latin typeface="Times New Roman" pitchFamily="18" charset="0"/>
                <a:cs typeface="Times New Roman" pitchFamily="18" charset="0"/>
              </a:rPr>
              <a:t>electronics and design, pp. 338–343, ACM, 2004.</a:t>
            </a:r>
          </a:p>
          <a:p>
            <a:pPr algn="just" eaLnBrk="0" fontAlgn="base" hangingPunct="0">
              <a:spcBef>
                <a:spcPct val="0"/>
              </a:spcBef>
              <a:spcAft>
                <a:spcPct val="0"/>
              </a:spcAft>
              <a:tabLst>
                <a:tab pos="257175" algn="l"/>
              </a:tabLst>
            </a:pPr>
            <a:r>
              <a:rPr lang="en-US" sz="1200" dirty="0">
                <a:latin typeface="Times New Roman" pitchFamily="18" charset="0"/>
                <a:cs typeface="Times New Roman" pitchFamily="18" charset="0"/>
              </a:rPr>
              <a:t>[20] H. </a:t>
            </a:r>
            <a:r>
              <a:rPr lang="en-US" sz="1200" dirty="0" err="1">
                <a:latin typeface="Times New Roman" pitchFamily="18" charset="0"/>
                <a:cs typeface="Times New Roman" pitchFamily="18" charset="0"/>
              </a:rPr>
              <a:t>Paajanen</a:t>
            </a:r>
            <a:r>
              <a:rPr lang="en-US" sz="1200" dirty="0">
                <a:latin typeface="Times New Roman" pitchFamily="18" charset="0"/>
                <a:cs typeface="Times New Roman" pitchFamily="18" charset="0"/>
              </a:rPr>
              <a:t>, “Page replacement in operating system memory management,” 2007.</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xmlns="" val="14888349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9561" y="734493"/>
            <a:ext cx="6589200" cy="1280890"/>
          </a:xfrm>
        </p:spPr>
        <p:txBody>
          <a:bodyPr>
            <a:normAutofit/>
          </a:bodyPr>
          <a:lstStyle/>
          <a:p>
            <a:pPr algn="l"/>
            <a:r>
              <a:rPr lang="en-US" sz="2100" b="1" dirty="0" smtClean="0">
                <a:solidFill>
                  <a:schemeClr val="tx1"/>
                </a:solidFill>
                <a:latin typeface="Times New Roman" pitchFamily="18" charset="0"/>
                <a:cs typeface="Times New Roman" pitchFamily="18" charset="0"/>
              </a:rPr>
              <a:t>Overview</a:t>
            </a:r>
            <a:endParaRPr lang="en-US" sz="2100" b="1" dirty="0">
              <a:solidFill>
                <a:schemeClr val="tx1"/>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dirty="0"/>
          </a:p>
        </p:txBody>
      </p:sp>
      <p:sp>
        <p:nvSpPr>
          <p:cNvPr id="4" name="Rectangle 3"/>
          <p:cNvSpPr/>
          <p:nvPr/>
        </p:nvSpPr>
        <p:spPr>
          <a:xfrm>
            <a:off x="1389561" y="1396092"/>
            <a:ext cx="6211389" cy="4870564"/>
          </a:xfrm>
          <a:prstGeom prst="rect">
            <a:avLst/>
          </a:prstGeom>
        </p:spPr>
        <p:txBody>
          <a:bodyPr wrap="square">
            <a:spAutoFit/>
          </a:bodyPr>
          <a:lstStyle/>
          <a:p>
            <a:pPr marL="285750" indent="-285750">
              <a:buFont typeface="Wingdings" panose="05000000000000000000" pitchFamily="2" charset="2"/>
              <a:buChar char="§"/>
            </a:pPr>
            <a:r>
              <a:rPr lang="en-GB" sz="1350" dirty="0" smtClean="0">
                <a:latin typeface="Times New Roman" pitchFamily="18" charset="0"/>
                <a:cs typeface="Times New Roman" pitchFamily="18" charset="0"/>
              </a:rPr>
              <a:t>Introduction</a:t>
            </a:r>
          </a:p>
          <a:p>
            <a:pPr marL="742950" lvl="1" indent="-285750">
              <a:buFont typeface="Wingdings" panose="05000000000000000000" pitchFamily="2" charset="2"/>
              <a:buChar char="§"/>
            </a:pPr>
            <a:r>
              <a:rPr lang="en-GB" sz="1350" dirty="0" smtClean="0">
                <a:latin typeface="Times New Roman" pitchFamily="18" charset="0"/>
                <a:cs typeface="Times New Roman" pitchFamily="18" charset="0"/>
              </a:rPr>
              <a:t>Flash Memory</a:t>
            </a:r>
            <a:endParaRPr lang="en-GB" sz="1350" dirty="0">
              <a:latin typeface="Times New Roman" pitchFamily="18" charset="0"/>
              <a:cs typeface="Times New Roman" pitchFamily="18" charset="0"/>
            </a:endParaRPr>
          </a:p>
          <a:p>
            <a:pPr marL="285750" indent="-285750">
              <a:buFont typeface="Wingdings" panose="05000000000000000000" pitchFamily="2" charset="2"/>
              <a:buChar char="§"/>
            </a:pPr>
            <a:endParaRPr lang="en-GB" sz="1350" dirty="0">
              <a:latin typeface="Times New Roman" pitchFamily="18" charset="0"/>
              <a:cs typeface="Times New Roman" pitchFamily="18" charset="0"/>
            </a:endParaRPr>
          </a:p>
          <a:p>
            <a:pPr marL="285750" indent="-285750">
              <a:buFont typeface="Wingdings" panose="05000000000000000000" pitchFamily="2" charset="2"/>
              <a:buChar char="§"/>
            </a:pPr>
            <a:r>
              <a:rPr lang="en-GB" sz="1350" dirty="0" smtClean="0">
                <a:latin typeface="Times New Roman" pitchFamily="18" charset="0"/>
                <a:cs typeface="Times New Roman" pitchFamily="18" charset="0"/>
              </a:rPr>
              <a:t>LIRS-WSR</a:t>
            </a:r>
          </a:p>
          <a:p>
            <a:endParaRPr lang="en-GB" sz="1350" dirty="0">
              <a:latin typeface="Times New Roman" pitchFamily="18" charset="0"/>
              <a:cs typeface="Times New Roman" pitchFamily="18" charset="0"/>
            </a:endParaRPr>
          </a:p>
          <a:p>
            <a:pPr marL="285750" indent="-285750">
              <a:buFont typeface="Wingdings" panose="05000000000000000000" pitchFamily="2" charset="2"/>
              <a:buChar char="§"/>
            </a:pPr>
            <a:r>
              <a:rPr lang="en-GB" sz="1350" dirty="0" smtClean="0">
                <a:latin typeface="Times New Roman" pitchFamily="18" charset="0"/>
                <a:cs typeface="Times New Roman" pitchFamily="18" charset="0"/>
              </a:rPr>
              <a:t>CCF-LRU</a:t>
            </a:r>
            <a:endParaRPr lang="en-GB" sz="1350" dirty="0">
              <a:latin typeface="Times New Roman" pitchFamily="18" charset="0"/>
              <a:cs typeface="Times New Roman" pitchFamily="18" charset="0"/>
            </a:endParaRPr>
          </a:p>
          <a:p>
            <a:pPr marL="285750" indent="-285750">
              <a:buFont typeface="Wingdings" panose="05000000000000000000" pitchFamily="2" charset="2"/>
              <a:buChar char="§"/>
            </a:pPr>
            <a:endParaRPr lang="en-GB" sz="1350" dirty="0">
              <a:latin typeface="Times New Roman" pitchFamily="18" charset="0"/>
              <a:cs typeface="Times New Roman" pitchFamily="18" charset="0"/>
            </a:endParaRPr>
          </a:p>
          <a:p>
            <a:pPr marL="285750" indent="-285750">
              <a:buFont typeface="Wingdings" panose="05000000000000000000" pitchFamily="2" charset="2"/>
              <a:buChar char="§"/>
            </a:pPr>
            <a:r>
              <a:rPr lang="en-GB" sz="1350" dirty="0" smtClean="0">
                <a:latin typeface="Times New Roman" pitchFamily="18" charset="0"/>
                <a:cs typeface="Times New Roman" pitchFamily="18" charset="0"/>
              </a:rPr>
              <a:t>Problem Definition</a:t>
            </a:r>
          </a:p>
          <a:p>
            <a:endParaRPr lang="en-GB" sz="1350" dirty="0">
              <a:latin typeface="Times New Roman" pitchFamily="18" charset="0"/>
              <a:cs typeface="Times New Roman" pitchFamily="18" charset="0"/>
            </a:endParaRPr>
          </a:p>
          <a:p>
            <a:pPr marL="285750" indent="-285750">
              <a:buFont typeface="Wingdings" panose="05000000000000000000" pitchFamily="2" charset="2"/>
              <a:buChar char="§"/>
            </a:pPr>
            <a:r>
              <a:rPr lang="en-GB" sz="1350" dirty="0" smtClean="0">
                <a:latin typeface="Times New Roman" pitchFamily="18" charset="0"/>
                <a:cs typeface="Times New Roman" pitchFamily="18" charset="0"/>
              </a:rPr>
              <a:t>Objective</a:t>
            </a:r>
          </a:p>
          <a:p>
            <a:pPr marL="285750" indent="-285750">
              <a:buFont typeface="Wingdings" panose="05000000000000000000" pitchFamily="2" charset="2"/>
              <a:buChar char="§"/>
            </a:pPr>
            <a:endParaRPr lang="en-GB" sz="1350" dirty="0" smtClean="0">
              <a:latin typeface="Times New Roman" pitchFamily="18" charset="0"/>
              <a:cs typeface="Times New Roman" pitchFamily="18" charset="0"/>
            </a:endParaRPr>
          </a:p>
          <a:p>
            <a:pPr marL="285750" indent="-285750">
              <a:buFont typeface="Wingdings" panose="05000000000000000000" pitchFamily="2" charset="2"/>
              <a:buChar char="§"/>
            </a:pPr>
            <a:r>
              <a:rPr lang="en-GB" sz="1350" dirty="0">
                <a:latin typeface="Times New Roman" pitchFamily="18" charset="0"/>
                <a:cs typeface="Times New Roman" pitchFamily="18" charset="0"/>
              </a:rPr>
              <a:t>Literature Review</a:t>
            </a:r>
          </a:p>
          <a:p>
            <a:pPr marL="742950" lvl="1" indent="-285750">
              <a:buFont typeface="Wingdings" panose="05000000000000000000" pitchFamily="2" charset="2"/>
              <a:buChar char="§"/>
            </a:pPr>
            <a:r>
              <a:rPr lang="en-GB" sz="1350" dirty="0">
                <a:latin typeface="Times New Roman" pitchFamily="18" charset="0"/>
                <a:cs typeface="Times New Roman" pitchFamily="18" charset="0"/>
              </a:rPr>
              <a:t>Traditional Buffer Replacement</a:t>
            </a:r>
          </a:p>
          <a:p>
            <a:pPr marL="742950" lvl="1" indent="-285750">
              <a:buFont typeface="Wingdings" panose="05000000000000000000" pitchFamily="2" charset="2"/>
              <a:buChar char="§"/>
            </a:pPr>
            <a:r>
              <a:rPr lang="en-GB" sz="1350" dirty="0">
                <a:latin typeface="Times New Roman" pitchFamily="18" charset="0"/>
                <a:cs typeface="Times New Roman" pitchFamily="18" charset="0"/>
              </a:rPr>
              <a:t>Buffer Replacement Algorithm for Flash Based Systems</a:t>
            </a:r>
            <a:endParaRPr lang="en-GB" sz="1350" dirty="0" smtClean="0">
              <a:latin typeface="Times New Roman" pitchFamily="18" charset="0"/>
              <a:cs typeface="Times New Roman" pitchFamily="18" charset="0"/>
            </a:endParaRPr>
          </a:p>
          <a:p>
            <a:pPr marL="285750" indent="-285750">
              <a:buFont typeface="Wingdings" panose="05000000000000000000" pitchFamily="2" charset="2"/>
              <a:buChar char="§"/>
            </a:pPr>
            <a:r>
              <a:rPr lang="en-GB" sz="1350" dirty="0">
                <a:latin typeface="Times New Roman" pitchFamily="18" charset="0"/>
                <a:cs typeface="Times New Roman" pitchFamily="18" charset="0"/>
              </a:rPr>
              <a:t>Research </a:t>
            </a:r>
            <a:r>
              <a:rPr lang="en-GB" sz="1350" dirty="0" smtClean="0">
                <a:latin typeface="Times New Roman" pitchFamily="18" charset="0"/>
                <a:cs typeface="Times New Roman" pitchFamily="18" charset="0"/>
              </a:rPr>
              <a:t>Methodology</a:t>
            </a:r>
          </a:p>
          <a:p>
            <a:pPr marL="285750" indent="-285750">
              <a:buFont typeface="Wingdings" panose="05000000000000000000" pitchFamily="2" charset="2"/>
              <a:buChar char="§"/>
            </a:pPr>
            <a:endParaRPr lang="en-GB" sz="1350" dirty="0" smtClean="0">
              <a:latin typeface="Times New Roman" pitchFamily="18" charset="0"/>
              <a:cs typeface="Times New Roman" pitchFamily="18" charset="0"/>
            </a:endParaRPr>
          </a:p>
          <a:p>
            <a:pPr marL="285750" indent="-285750">
              <a:buFont typeface="Wingdings" panose="05000000000000000000" pitchFamily="2" charset="2"/>
              <a:buChar char="§"/>
            </a:pPr>
            <a:r>
              <a:rPr lang="en-GB" sz="1350" dirty="0" smtClean="0">
                <a:latin typeface="Times New Roman" pitchFamily="18" charset="0"/>
                <a:cs typeface="Times New Roman" pitchFamily="18" charset="0"/>
              </a:rPr>
              <a:t>Program Development</a:t>
            </a:r>
          </a:p>
          <a:p>
            <a:pPr marL="285750" indent="-285750">
              <a:buFont typeface="Wingdings" panose="05000000000000000000" pitchFamily="2" charset="2"/>
              <a:buChar char="§"/>
            </a:pPr>
            <a:endParaRPr lang="en-GB" sz="1350" dirty="0" smtClean="0">
              <a:latin typeface="Times New Roman" pitchFamily="18" charset="0"/>
              <a:cs typeface="Times New Roman" pitchFamily="18" charset="0"/>
            </a:endParaRPr>
          </a:p>
          <a:p>
            <a:pPr marL="285750" indent="-285750">
              <a:buFont typeface="Wingdings" panose="05000000000000000000" pitchFamily="2" charset="2"/>
              <a:buChar char="§"/>
            </a:pPr>
            <a:r>
              <a:rPr lang="en-GB" sz="1350" dirty="0" smtClean="0">
                <a:latin typeface="Times New Roman" pitchFamily="18" charset="0"/>
                <a:cs typeface="Times New Roman" pitchFamily="18" charset="0"/>
              </a:rPr>
              <a:t>Performance Matrices</a:t>
            </a:r>
          </a:p>
          <a:p>
            <a:pPr marL="285750" indent="-285750">
              <a:buFont typeface="Wingdings" panose="05000000000000000000" pitchFamily="2" charset="2"/>
              <a:buChar char="§"/>
            </a:pPr>
            <a:endParaRPr lang="en-GB" sz="1350" dirty="0" smtClean="0">
              <a:latin typeface="Times New Roman" pitchFamily="18" charset="0"/>
              <a:cs typeface="Times New Roman" pitchFamily="18" charset="0"/>
            </a:endParaRPr>
          </a:p>
          <a:p>
            <a:pPr marL="285750" indent="-285750">
              <a:buFont typeface="Wingdings" panose="05000000000000000000" pitchFamily="2" charset="2"/>
              <a:buChar char="§"/>
            </a:pPr>
            <a:r>
              <a:rPr lang="en-GB" sz="1350" dirty="0" smtClean="0">
                <a:latin typeface="Times New Roman" pitchFamily="18" charset="0"/>
                <a:cs typeface="Times New Roman" pitchFamily="18" charset="0"/>
              </a:rPr>
              <a:t>Expected Results</a:t>
            </a:r>
          </a:p>
          <a:p>
            <a:pPr marL="285750" indent="-285750">
              <a:buFont typeface="Wingdings" panose="05000000000000000000" pitchFamily="2" charset="2"/>
              <a:buChar char="§"/>
            </a:pPr>
            <a:endParaRPr lang="en-GB" sz="1350" dirty="0" smtClean="0">
              <a:latin typeface="Times New Roman" pitchFamily="18" charset="0"/>
              <a:cs typeface="Times New Roman" pitchFamily="18" charset="0"/>
            </a:endParaRPr>
          </a:p>
          <a:p>
            <a:pPr marL="285750" indent="-285750">
              <a:buFont typeface="Wingdings" panose="05000000000000000000" pitchFamily="2" charset="2"/>
              <a:buChar char="§"/>
            </a:pPr>
            <a:r>
              <a:rPr lang="en-GB" sz="1350" dirty="0" smtClean="0">
                <a:latin typeface="Times New Roman" pitchFamily="18" charset="0"/>
                <a:cs typeface="Times New Roman" pitchFamily="18" charset="0"/>
              </a:rPr>
              <a:t>Tentative Schedule</a:t>
            </a:r>
          </a:p>
        </p:txBody>
      </p:sp>
    </p:spTree>
    <p:extLst>
      <p:ext uri="{BB962C8B-B14F-4D97-AF65-F5344CB8AC3E}">
        <p14:creationId xmlns:p14="http://schemas.microsoft.com/office/powerpoint/2010/main" xmlns="" val="248803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779123" y="3277144"/>
            <a:ext cx="4114800" cy="2286000"/>
          </a:xfrm>
        </p:spPr>
        <p:txBody>
          <a:bodyPr>
            <a:normAutofit/>
          </a:bodyPr>
          <a:lstStyle/>
          <a:p>
            <a:r>
              <a:rPr lang="en-US" sz="4950" dirty="0">
                <a:ln>
                  <a:solidFill>
                    <a:srgbClr val="0070C0"/>
                  </a:solidFill>
                </a:ln>
                <a:latin typeface="Times New Roman" pitchFamily="18" charset="0"/>
                <a:cs typeface="Times New Roman" pitchFamily="18" charset="0"/>
              </a:rPr>
              <a:t>  Thank You!</a:t>
            </a:r>
            <a:endParaRPr lang="en-US" sz="1800" dirty="0">
              <a:ln>
                <a:solidFill>
                  <a:srgbClr val="0070C0"/>
                </a:solidFill>
              </a:ln>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xmlns="" val="11532038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9561" y="734493"/>
            <a:ext cx="6589200" cy="1280890"/>
          </a:xfrm>
        </p:spPr>
        <p:txBody>
          <a:bodyPr>
            <a:normAutofit/>
          </a:bodyPr>
          <a:lstStyle/>
          <a:p>
            <a:pPr algn="l"/>
            <a:r>
              <a:rPr lang="en-US" sz="2100" b="1" dirty="0" smtClean="0">
                <a:solidFill>
                  <a:schemeClr val="tx1"/>
                </a:solidFill>
                <a:latin typeface="Times New Roman" pitchFamily="18" charset="0"/>
                <a:cs typeface="Times New Roman" pitchFamily="18" charset="0"/>
              </a:rPr>
              <a:t>Introduction</a:t>
            </a:r>
            <a:br>
              <a:rPr lang="en-US" sz="2100" b="1" dirty="0" smtClean="0">
                <a:solidFill>
                  <a:schemeClr val="tx1"/>
                </a:solidFill>
                <a:latin typeface="Times New Roman" pitchFamily="18" charset="0"/>
                <a:cs typeface="Times New Roman" pitchFamily="18" charset="0"/>
              </a:rPr>
            </a:br>
            <a:r>
              <a:rPr lang="en-US" sz="2100" b="1" dirty="0">
                <a:solidFill>
                  <a:schemeClr val="tx1"/>
                </a:solidFill>
                <a:latin typeface="Times New Roman" pitchFamily="18" charset="0"/>
                <a:cs typeface="Times New Roman" pitchFamily="18" charset="0"/>
              </a:rPr>
              <a:t/>
            </a:r>
            <a:br>
              <a:rPr lang="en-US" sz="2100" b="1" dirty="0">
                <a:solidFill>
                  <a:schemeClr val="tx1"/>
                </a:solidFill>
                <a:latin typeface="Times New Roman" pitchFamily="18" charset="0"/>
                <a:cs typeface="Times New Roman" pitchFamily="18" charset="0"/>
              </a:rPr>
            </a:br>
            <a:r>
              <a:rPr lang="en-US" sz="1600" b="1" dirty="0" smtClean="0">
                <a:solidFill>
                  <a:schemeClr val="tx1"/>
                </a:solidFill>
                <a:latin typeface="Times New Roman" pitchFamily="18" charset="0"/>
                <a:cs typeface="Times New Roman" pitchFamily="18" charset="0"/>
              </a:rPr>
              <a:t>Flash Memory</a:t>
            </a:r>
            <a:endParaRPr lang="en-US" sz="2000" b="1" dirty="0">
              <a:solidFill>
                <a:schemeClr val="tx1"/>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dirty="0"/>
          </a:p>
        </p:txBody>
      </p:sp>
      <p:sp>
        <p:nvSpPr>
          <p:cNvPr id="4" name="Rectangle 3"/>
          <p:cNvSpPr/>
          <p:nvPr/>
        </p:nvSpPr>
        <p:spPr>
          <a:xfrm>
            <a:off x="1389561" y="2114550"/>
            <a:ext cx="6211389" cy="2793072"/>
          </a:xfrm>
          <a:prstGeom prst="rect">
            <a:avLst/>
          </a:prstGeom>
        </p:spPr>
        <p:txBody>
          <a:bodyPr wrap="square">
            <a:spAutoFit/>
          </a:bodyPr>
          <a:lstStyle/>
          <a:p>
            <a:pPr marL="285750" indent="-285750">
              <a:buFont typeface="Wingdings" panose="05000000000000000000" pitchFamily="2" charset="2"/>
              <a:buChar char="§"/>
            </a:pPr>
            <a:r>
              <a:rPr lang="en-GB" sz="1350" dirty="0">
                <a:latin typeface="Times New Roman" pitchFamily="18" charset="0"/>
                <a:cs typeface="Times New Roman" pitchFamily="18" charset="0"/>
              </a:rPr>
              <a:t>Flash memory is non-volatile, shock resistant, and power economic</a:t>
            </a:r>
            <a:r>
              <a:rPr lang="en-GB" sz="1350" dirty="0" smtClean="0">
                <a:latin typeface="Times New Roman" pitchFamily="18" charset="0"/>
                <a:cs typeface="Times New Roman" pitchFamily="18" charset="0"/>
              </a:rPr>
              <a:t>.</a:t>
            </a:r>
            <a:endParaRPr lang="en-GB" sz="1350" dirty="0">
              <a:latin typeface="Times New Roman" pitchFamily="18" charset="0"/>
              <a:cs typeface="Times New Roman" pitchFamily="18" charset="0"/>
            </a:endParaRPr>
          </a:p>
          <a:p>
            <a:pPr marL="285750" indent="-285750">
              <a:buFont typeface="Wingdings" panose="05000000000000000000" pitchFamily="2" charset="2"/>
              <a:buChar char="§"/>
            </a:pPr>
            <a:endParaRPr lang="en-GB" sz="1350" dirty="0">
              <a:latin typeface="Times New Roman" pitchFamily="18" charset="0"/>
              <a:cs typeface="Times New Roman" pitchFamily="18" charset="0"/>
            </a:endParaRPr>
          </a:p>
          <a:p>
            <a:pPr marL="285750" indent="-285750">
              <a:buFont typeface="Wingdings" panose="05000000000000000000" pitchFamily="2" charset="2"/>
              <a:buChar char="§"/>
            </a:pPr>
            <a:r>
              <a:rPr lang="en-GB" sz="1350" dirty="0">
                <a:latin typeface="Times New Roman" pitchFamily="18" charset="0"/>
                <a:cs typeface="Times New Roman" pitchFamily="18" charset="0"/>
              </a:rPr>
              <a:t>Flash memory is now among the top choices for storage media in embedded systems [1</a:t>
            </a:r>
            <a:r>
              <a:rPr lang="en-GB" sz="1350" dirty="0" smtClean="0">
                <a:latin typeface="Times New Roman" pitchFamily="18" charset="0"/>
                <a:cs typeface="Times New Roman" pitchFamily="18" charset="0"/>
              </a:rPr>
              <a:t>].</a:t>
            </a:r>
          </a:p>
          <a:p>
            <a:endParaRPr lang="en-GB" sz="1350" dirty="0">
              <a:latin typeface="Times New Roman" pitchFamily="18" charset="0"/>
              <a:cs typeface="Times New Roman" pitchFamily="18" charset="0"/>
            </a:endParaRPr>
          </a:p>
          <a:p>
            <a:pPr marL="285750" indent="-285750">
              <a:buFont typeface="Wingdings" panose="05000000000000000000" pitchFamily="2" charset="2"/>
              <a:buChar char="§"/>
            </a:pPr>
            <a:r>
              <a:rPr lang="en-GB" sz="1350" dirty="0" smtClean="0">
                <a:latin typeface="Times New Roman" pitchFamily="18" charset="0"/>
                <a:cs typeface="Times New Roman" pitchFamily="18" charset="0"/>
              </a:rPr>
              <a:t>The </a:t>
            </a:r>
            <a:r>
              <a:rPr lang="en-GB" sz="1350" dirty="0">
                <a:latin typeface="Times New Roman" pitchFamily="18" charset="0"/>
                <a:cs typeface="Times New Roman" pitchFamily="18" charset="0"/>
              </a:rPr>
              <a:t>I/O cost of read and write operations is significantly asymmetric in flash memory.</a:t>
            </a:r>
          </a:p>
          <a:p>
            <a:pPr marL="285750" indent="-285750">
              <a:buFont typeface="Wingdings" panose="05000000000000000000" pitchFamily="2" charset="2"/>
              <a:buChar char="§"/>
            </a:pPr>
            <a:endParaRPr lang="en-GB" sz="1350" dirty="0">
              <a:latin typeface="Times New Roman" pitchFamily="18" charset="0"/>
              <a:cs typeface="Times New Roman" pitchFamily="18" charset="0"/>
            </a:endParaRPr>
          </a:p>
          <a:p>
            <a:pPr marL="285750" indent="-285750">
              <a:buFont typeface="Wingdings" panose="05000000000000000000" pitchFamily="2" charset="2"/>
              <a:buChar char="§"/>
            </a:pPr>
            <a:r>
              <a:rPr lang="en-GB" sz="1350" dirty="0">
                <a:latin typeface="Times New Roman" pitchFamily="18" charset="0"/>
                <a:cs typeface="Times New Roman" pitchFamily="18" charset="0"/>
              </a:rPr>
              <a:t>The write operation is about 10 times slower than the read operation, and the erase operation </a:t>
            </a:r>
            <a:r>
              <a:rPr lang="en-GB" sz="1350" dirty="0" smtClean="0">
                <a:latin typeface="Times New Roman" pitchFamily="18" charset="0"/>
                <a:cs typeface="Times New Roman" pitchFamily="18" charset="0"/>
              </a:rPr>
              <a:t>is about </a:t>
            </a:r>
            <a:r>
              <a:rPr lang="en-GB" sz="1350" dirty="0">
                <a:latin typeface="Times New Roman" pitchFamily="18" charset="0"/>
                <a:cs typeface="Times New Roman" pitchFamily="18" charset="0"/>
              </a:rPr>
              <a:t>20 times slower than the write operation [3, 4, 5</a:t>
            </a:r>
            <a:r>
              <a:rPr lang="en-GB" sz="1350" dirty="0" smtClean="0">
                <a:latin typeface="Times New Roman" pitchFamily="18" charset="0"/>
                <a:cs typeface="Times New Roman" pitchFamily="18" charset="0"/>
              </a:rPr>
              <a:t>].</a:t>
            </a:r>
          </a:p>
          <a:p>
            <a:endParaRPr lang="en-GB" sz="1350" dirty="0">
              <a:latin typeface="Times New Roman" pitchFamily="18" charset="0"/>
              <a:cs typeface="Times New Roman" pitchFamily="18" charset="0"/>
            </a:endParaRPr>
          </a:p>
          <a:p>
            <a:pPr marL="285750" indent="-285750">
              <a:buFont typeface="Wingdings" panose="05000000000000000000" pitchFamily="2" charset="2"/>
              <a:buChar char="§"/>
            </a:pPr>
            <a:r>
              <a:rPr lang="en-GB" sz="1350" dirty="0">
                <a:latin typeface="Times New Roman" pitchFamily="18" charset="0"/>
                <a:cs typeface="Times New Roman" pitchFamily="18" charset="0"/>
              </a:rPr>
              <a:t>To improve the performance of flash based systems, we should reduce the frequency of write operation.</a:t>
            </a:r>
            <a:endParaRPr lang="en-US" sz="1350" dirty="0">
              <a:latin typeface="Times New Roman" pitchFamily="18" charset="0"/>
              <a:cs typeface="Times New Roman" pitchFamily="18" charset="0"/>
            </a:endParaRPr>
          </a:p>
        </p:txBody>
      </p:sp>
    </p:spTree>
    <p:extLst>
      <p:ext uri="{BB962C8B-B14F-4D97-AF65-F5344CB8AC3E}">
        <p14:creationId xmlns:p14="http://schemas.microsoft.com/office/powerpoint/2010/main" xmlns="" val="3672046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71600" y="2114550"/>
            <a:ext cx="6229350" cy="2862322"/>
          </a:xfrm>
          <a:prstGeom prst="rect">
            <a:avLst/>
          </a:prstGeom>
        </p:spPr>
        <p:txBody>
          <a:bodyPr wrap="square">
            <a:spAutoFit/>
          </a:bodyPr>
          <a:lstStyle/>
          <a:p>
            <a:pPr marL="285750" indent="-285750" algn="just">
              <a:buFont typeface="Arial" panose="020B0604020202020204" pitchFamily="34" charset="0"/>
              <a:buChar char="•"/>
            </a:pPr>
            <a:r>
              <a:rPr lang="en-GB" sz="1500" dirty="0">
                <a:latin typeface="Times New Roman" pitchFamily="18" charset="0"/>
                <a:cs typeface="Times New Roman" pitchFamily="18" charset="0"/>
              </a:rPr>
              <a:t>The traditional magnetic-disk-based buffering algorithms LRU </a:t>
            </a:r>
            <a:r>
              <a:rPr lang="en-GB" sz="1500" dirty="0" smtClean="0">
                <a:latin typeface="Times New Roman" pitchFamily="18" charset="0"/>
                <a:cs typeface="Times New Roman" pitchFamily="18" charset="0"/>
              </a:rPr>
              <a:t>[6], </a:t>
            </a:r>
            <a:r>
              <a:rPr lang="en-GB" sz="1500" dirty="0">
                <a:latin typeface="Times New Roman" pitchFamily="18" charset="0"/>
                <a:cs typeface="Times New Roman" pitchFamily="18" charset="0"/>
              </a:rPr>
              <a:t>LIRS </a:t>
            </a:r>
            <a:r>
              <a:rPr lang="en-GB" sz="1500" dirty="0" smtClean="0">
                <a:latin typeface="Times New Roman" pitchFamily="18" charset="0"/>
                <a:cs typeface="Times New Roman" pitchFamily="18" charset="0"/>
              </a:rPr>
              <a:t>[5], </a:t>
            </a:r>
            <a:r>
              <a:rPr lang="en-GB" sz="1500" dirty="0">
                <a:latin typeface="Times New Roman" pitchFamily="18" charset="0"/>
                <a:cs typeface="Times New Roman" pitchFamily="18" charset="0"/>
              </a:rPr>
              <a:t>ARC </a:t>
            </a:r>
            <a:r>
              <a:rPr lang="en-GB" sz="1500" dirty="0" smtClean="0">
                <a:latin typeface="Times New Roman" pitchFamily="18" charset="0"/>
                <a:cs typeface="Times New Roman" pitchFamily="18" charset="0"/>
              </a:rPr>
              <a:t>[7, 8] etc. </a:t>
            </a:r>
            <a:r>
              <a:rPr lang="en-GB" sz="1500" dirty="0">
                <a:latin typeface="Times New Roman" pitchFamily="18" charset="0"/>
                <a:cs typeface="Times New Roman" pitchFamily="18" charset="0"/>
              </a:rPr>
              <a:t>focus on hit-ratio improvement alone, but not on write costs caused by the replacement process. </a:t>
            </a:r>
          </a:p>
          <a:p>
            <a:pPr marL="285750" indent="-285750" algn="just">
              <a:buFont typeface="Arial" panose="020B0604020202020204" pitchFamily="34" charset="0"/>
              <a:buChar char="•"/>
            </a:pPr>
            <a:endParaRPr lang="en-GB" sz="1500" dirty="0">
              <a:latin typeface="Times New Roman" pitchFamily="18" charset="0"/>
              <a:cs typeface="Times New Roman" pitchFamily="18" charset="0"/>
            </a:endParaRPr>
          </a:p>
          <a:p>
            <a:pPr marL="285750" indent="-285750" algn="just">
              <a:buFont typeface="Arial" panose="020B0604020202020204" pitchFamily="34" charset="0"/>
              <a:buChar char="•"/>
            </a:pPr>
            <a:r>
              <a:rPr lang="en-GB" sz="1500" dirty="0">
                <a:latin typeface="Times New Roman" pitchFamily="18" charset="0"/>
                <a:cs typeface="Times New Roman" pitchFamily="18" charset="0"/>
              </a:rPr>
              <a:t>Algorithms LIRS-WSR [</a:t>
            </a:r>
            <a:r>
              <a:rPr lang="en-GB" sz="1500" dirty="0" smtClean="0">
                <a:latin typeface="Times New Roman" pitchFamily="18" charset="0"/>
                <a:cs typeface="Times New Roman" pitchFamily="18" charset="0"/>
              </a:rPr>
              <a:t>3] and CCF-LRU [11] were </a:t>
            </a:r>
            <a:r>
              <a:rPr lang="en-GB" sz="1500" dirty="0">
                <a:latin typeface="Times New Roman" pitchFamily="18" charset="0"/>
                <a:cs typeface="Times New Roman" pitchFamily="18" charset="0"/>
              </a:rPr>
              <a:t>proposed as new buffering algorithms for flash-based systems. These new  flash based buffer replacement policies consider not only buffer hit ratios but </a:t>
            </a:r>
            <a:br>
              <a:rPr lang="en-GB" sz="1500" dirty="0">
                <a:latin typeface="Times New Roman" pitchFamily="18" charset="0"/>
                <a:cs typeface="Times New Roman" pitchFamily="18" charset="0"/>
              </a:rPr>
            </a:br>
            <a:r>
              <a:rPr lang="en-GB" sz="1500" dirty="0">
                <a:latin typeface="Times New Roman" pitchFamily="18" charset="0"/>
                <a:cs typeface="Times New Roman" pitchFamily="18" charset="0"/>
              </a:rPr>
              <a:t>also replacement costs incurring when a dirty page has to be propagated to flash memory.</a:t>
            </a:r>
          </a:p>
          <a:p>
            <a:pPr marL="285750" indent="-285750" algn="just">
              <a:buFont typeface="Arial" panose="020B0604020202020204" pitchFamily="34" charset="0"/>
              <a:buChar char="•"/>
            </a:pPr>
            <a:endParaRPr lang="en-GB" sz="1500" dirty="0">
              <a:latin typeface="Times New Roman" pitchFamily="18" charset="0"/>
              <a:cs typeface="Times New Roman" pitchFamily="18" charset="0"/>
            </a:endParaRPr>
          </a:p>
          <a:p>
            <a:pPr marL="285750" indent="-285750" algn="just">
              <a:buFont typeface="Arial" panose="020B0604020202020204" pitchFamily="34" charset="0"/>
              <a:buChar char="•"/>
            </a:pPr>
            <a:r>
              <a:rPr lang="en-GB" sz="1500" dirty="0">
                <a:latin typeface="Times New Roman" pitchFamily="18" charset="0"/>
                <a:cs typeface="Times New Roman" pitchFamily="18" charset="0"/>
              </a:rPr>
              <a:t>These algorithms </a:t>
            </a:r>
            <a:r>
              <a:rPr lang="en-GB" sz="1500" dirty="0" smtClean="0">
                <a:latin typeface="Times New Roman" pitchFamily="18" charset="0"/>
                <a:cs typeface="Times New Roman" pitchFamily="18" charset="0"/>
              </a:rPr>
              <a:t>favour </a:t>
            </a:r>
            <a:r>
              <a:rPr lang="en-GB" sz="1500" dirty="0">
                <a:latin typeface="Times New Roman" pitchFamily="18" charset="0"/>
                <a:cs typeface="Times New Roman" pitchFamily="18" charset="0"/>
              </a:rPr>
              <a:t>to first evict clean pages from the buffer so that the number of writes incurring for replacements can be reduced.</a:t>
            </a:r>
          </a:p>
        </p:txBody>
      </p:sp>
      <p:sp>
        <p:nvSpPr>
          <p:cNvPr id="8" name="Title 7"/>
          <p:cNvSpPr>
            <a:spLocks noGrp="1"/>
          </p:cNvSpPr>
          <p:nvPr>
            <p:ph type="title"/>
          </p:nvPr>
        </p:nvSpPr>
        <p:spPr>
          <a:xfrm>
            <a:off x="1371600" y="729156"/>
            <a:ext cx="6589199" cy="1280890"/>
          </a:xfrm>
        </p:spPr>
        <p:txBody>
          <a:bodyPr>
            <a:normAutofit/>
          </a:bodyPr>
          <a:lstStyle/>
          <a:p>
            <a:r>
              <a:rPr lang="en-US" sz="1800" b="1" dirty="0" smtClean="0">
                <a:latin typeface="Times New Roman" pitchFamily="18" charset="0"/>
                <a:cs typeface="Times New Roman" pitchFamily="18" charset="0"/>
              </a:rPr>
              <a:t>Introduction …</a:t>
            </a:r>
            <a:br>
              <a:rPr lang="en-US" sz="1800" b="1" dirty="0" smtClean="0">
                <a:latin typeface="Times New Roman" pitchFamily="18" charset="0"/>
                <a:cs typeface="Times New Roman" pitchFamily="18" charset="0"/>
              </a:rPr>
            </a:br>
            <a:r>
              <a:rPr lang="en-US" sz="1800" b="1" dirty="0">
                <a:latin typeface="Times New Roman" pitchFamily="18" charset="0"/>
                <a:cs typeface="Times New Roman" pitchFamily="18" charset="0"/>
              </a:rPr>
              <a:t/>
            </a:r>
            <a:br>
              <a:rPr lang="en-US" sz="1800" b="1" dirty="0">
                <a:latin typeface="Times New Roman" pitchFamily="18" charset="0"/>
                <a:cs typeface="Times New Roman" pitchFamily="18" charset="0"/>
              </a:rPr>
            </a:br>
            <a:r>
              <a:rPr lang="en-US" sz="1600" b="1" dirty="0">
                <a:solidFill>
                  <a:schemeClr val="tx1"/>
                </a:solidFill>
                <a:latin typeface="Times New Roman" pitchFamily="18" charset="0"/>
                <a:cs typeface="Times New Roman" pitchFamily="18" charset="0"/>
              </a:rPr>
              <a:t>Flash </a:t>
            </a:r>
            <a:r>
              <a:rPr lang="en-US" sz="1600" b="1" dirty="0" smtClean="0">
                <a:solidFill>
                  <a:schemeClr val="tx1"/>
                </a:solidFill>
                <a:latin typeface="Times New Roman" pitchFamily="18" charset="0"/>
                <a:cs typeface="Times New Roman" pitchFamily="18" charset="0"/>
              </a:rPr>
              <a:t>Memory…</a:t>
            </a:r>
            <a:endParaRPr lang="en-US" sz="1800"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xmlns="" val="31408650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1396" y="728562"/>
            <a:ext cx="6589199" cy="1280890"/>
          </a:xfrm>
        </p:spPr>
        <p:txBody>
          <a:bodyPr>
            <a:normAutofit/>
          </a:bodyPr>
          <a:lstStyle/>
          <a:p>
            <a:pPr algn="l"/>
            <a:r>
              <a:rPr lang="en-US" sz="2100" b="1" dirty="0">
                <a:latin typeface="Times New Roman" pitchFamily="18" charset="0"/>
                <a:cs typeface="Times New Roman" pitchFamily="18" charset="0"/>
              </a:rPr>
              <a:t>LIRS- WSR Algorithm</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3" name="Rectangle 2"/>
          <p:cNvSpPr/>
          <p:nvPr/>
        </p:nvSpPr>
        <p:spPr>
          <a:xfrm>
            <a:off x="1381396" y="2171701"/>
            <a:ext cx="6105254" cy="2377574"/>
          </a:xfrm>
          <a:prstGeom prst="rect">
            <a:avLst/>
          </a:prstGeom>
        </p:spPr>
        <p:txBody>
          <a:bodyPr wrap="square">
            <a:spAutoFit/>
          </a:bodyPr>
          <a:lstStyle/>
          <a:p>
            <a:pPr marL="285750" indent="-285750" algn="just">
              <a:buFont typeface="Arial" panose="020B0604020202020204" pitchFamily="34" charset="0"/>
              <a:buChar char="•"/>
            </a:pPr>
            <a:r>
              <a:rPr lang="en-GB" sz="1350" dirty="0">
                <a:latin typeface="Times New Roman" pitchFamily="18" charset="0"/>
                <a:cs typeface="Times New Roman" pitchFamily="18" charset="0"/>
              </a:rPr>
              <a:t>LIRS-WSR (Low Inter-reference </a:t>
            </a:r>
            <a:r>
              <a:rPr lang="en-GB" sz="1350" dirty="0" err="1">
                <a:latin typeface="Times New Roman" pitchFamily="18" charset="0"/>
                <a:cs typeface="Times New Roman" pitchFamily="18" charset="0"/>
              </a:rPr>
              <a:t>Recency</a:t>
            </a:r>
            <a:r>
              <a:rPr lang="en-GB" sz="1350" dirty="0">
                <a:latin typeface="Times New Roman" pitchFamily="18" charset="0"/>
                <a:cs typeface="Times New Roman" pitchFamily="18" charset="0"/>
              </a:rPr>
              <a:t> Set – Write Sequence Reordering) algorithm </a:t>
            </a:r>
            <a:r>
              <a:rPr lang="en-GB" sz="1350" dirty="0" smtClean="0">
                <a:latin typeface="Times New Roman" pitchFamily="18" charset="0"/>
                <a:cs typeface="Times New Roman" pitchFamily="18" charset="0"/>
              </a:rPr>
              <a:t>[3] </a:t>
            </a:r>
            <a:r>
              <a:rPr lang="en-GB" sz="1350" dirty="0">
                <a:latin typeface="Times New Roman" pitchFamily="18" charset="0"/>
                <a:cs typeface="Times New Roman" pitchFamily="18" charset="0"/>
              </a:rPr>
              <a:t>is modification of LIRS algorithm with the application of WSR technique. </a:t>
            </a:r>
          </a:p>
          <a:p>
            <a:pPr marL="285750" indent="-285750" algn="just">
              <a:buFont typeface="Arial" panose="020B0604020202020204" pitchFamily="34" charset="0"/>
              <a:buChar char="•"/>
            </a:pPr>
            <a:endParaRPr lang="en-GB" sz="1350" dirty="0">
              <a:latin typeface="Times New Roman" pitchFamily="18" charset="0"/>
              <a:cs typeface="Times New Roman" pitchFamily="18" charset="0"/>
            </a:endParaRPr>
          </a:p>
          <a:p>
            <a:pPr marL="285750" indent="-285750" algn="just">
              <a:buFont typeface="Arial" panose="020B0604020202020204" pitchFamily="34" charset="0"/>
              <a:buChar char="•"/>
            </a:pPr>
            <a:r>
              <a:rPr lang="en-GB" sz="1350" dirty="0">
                <a:latin typeface="Times New Roman" pitchFamily="18" charset="0"/>
                <a:cs typeface="Times New Roman" pitchFamily="18" charset="0"/>
              </a:rPr>
              <a:t>The objective of LIRS-WSR is to reduce the number of flushes of dirty pages from the buffer into flash memory when page replacement occurs. </a:t>
            </a:r>
          </a:p>
          <a:p>
            <a:pPr marL="285750" indent="-285750" algn="just">
              <a:buFont typeface="Arial" panose="020B0604020202020204" pitchFamily="34" charset="0"/>
              <a:buChar char="•"/>
            </a:pPr>
            <a:endParaRPr lang="en-GB" sz="1350" dirty="0">
              <a:latin typeface="Times New Roman" pitchFamily="18" charset="0"/>
              <a:cs typeface="Times New Roman" pitchFamily="18" charset="0"/>
            </a:endParaRPr>
          </a:p>
          <a:p>
            <a:pPr marL="285750" indent="-285750" algn="just">
              <a:buFont typeface="Arial" panose="020B0604020202020204" pitchFamily="34" charset="0"/>
              <a:buChar char="•"/>
            </a:pPr>
            <a:r>
              <a:rPr lang="en-GB" sz="1350" dirty="0">
                <a:latin typeface="Times New Roman" pitchFamily="18" charset="0"/>
                <a:cs typeface="Times New Roman" pitchFamily="18" charset="0"/>
              </a:rPr>
              <a:t>The concepts IRR, </a:t>
            </a:r>
            <a:r>
              <a:rPr lang="en-GB" sz="1350" dirty="0" err="1">
                <a:latin typeface="Times New Roman" pitchFamily="18" charset="0"/>
                <a:cs typeface="Times New Roman" pitchFamily="18" charset="0"/>
              </a:rPr>
              <a:t>Recency</a:t>
            </a:r>
            <a:r>
              <a:rPr lang="en-GB" sz="1350" dirty="0">
                <a:latin typeface="Times New Roman" pitchFamily="18" charset="0"/>
                <a:cs typeface="Times New Roman" pitchFamily="18" charset="0"/>
              </a:rPr>
              <a:t>, LIR pages, HIR pages, Stack pruning, LIRS stack and HIR queue are same as in original LIRS algorithm. </a:t>
            </a:r>
          </a:p>
          <a:p>
            <a:pPr marL="285750" indent="-285750" algn="just">
              <a:buFont typeface="Arial" panose="020B0604020202020204" pitchFamily="34" charset="0"/>
              <a:buChar char="•"/>
            </a:pPr>
            <a:endParaRPr lang="en-GB" sz="1350" dirty="0">
              <a:latin typeface="Times New Roman" pitchFamily="18" charset="0"/>
              <a:cs typeface="Times New Roman" pitchFamily="18" charset="0"/>
            </a:endParaRPr>
          </a:p>
          <a:p>
            <a:pPr marL="285750" indent="-285750" algn="just">
              <a:buFont typeface="Arial" panose="020B0604020202020204" pitchFamily="34" charset="0"/>
              <a:buChar char="•"/>
            </a:pPr>
            <a:r>
              <a:rPr lang="en-GB" sz="1350" dirty="0">
                <a:latin typeface="Times New Roman" pitchFamily="18" charset="0"/>
                <a:cs typeface="Times New Roman" pitchFamily="18" charset="0"/>
              </a:rPr>
              <a:t>Additional information cold or not-cold status of each page is recorded. </a:t>
            </a:r>
            <a:endParaRPr lang="en-US" sz="1350" dirty="0">
              <a:latin typeface="Times New Roman" pitchFamily="18" charset="0"/>
              <a:cs typeface="Times New Roman" pitchFamily="18" charset="0"/>
            </a:endParaRPr>
          </a:p>
        </p:txBody>
      </p:sp>
    </p:spTree>
    <p:extLst>
      <p:ext uri="{BB962C8B-B14F-4D97-AF65-F5344CB8AC3E}">
        <p14:creationId xmlns:p14="http://schemas.microsoft.com/office/powerpoint/2010/main" xmlns="" val="1327572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6294" y="735531"/>
            <a:ext cx="6400800" cy="569214"/>
          </a:xfrm>
        </p:spPr>
        <p:txBody>
          <a:bodyPr>
            <a:normAutofit fontScale="90000"/>
          </a:bodyPr>
          <a:lstStyle/>
          <a:p>
            <a:pPr algn="l"/>
            <a:r>
              <a:rPr lang="en-US" sz="1800" b="1" dirty="0">
                <a:latin typeface="Times New Roman" pitchFamily="18" charset="0"/>
                <a:cs typeface="Times New Roman" pitchFamily="18" charset="0"/>
              </a:rPr>
              <a:t>LIRS- WSR …</a:t>
            </a:r>
            <a:br>
              <a:rPr lang="en-US" sz="1800" b="1" dirty="0">
                <a:latin typeface="Times New Roman" pitchFamily="18" charset="0"/>
                <a:cs typeface="Times New Roman" pitchFamily="18" charset="0"/>
              </a:rPr>
            </a:br>
            <a:endParaRPr lang="en-US" sz="1800"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
        <p:nvSpPr>
          <p:cNvPr id="6" name="Rectangle 5"/>
          <p:cNvSpPr/>
          <p:nvPr/>
        </p:nvSpPr>
        <p:spPr>
          <a:xfrm>
            <a:off x="1386294" y="2147881"/>
            <a:ext cx="5928906" cy="3000821"/>
          </a:xfrm>
          <a:prstGeom prst="rect">
            <a:avLst/>
          </a:prstGeom>
        </p:spPr>
        <p:txBody>
          <a:bodyPr wrap="square">
            <a:spAutoFit/>
          </a:bodyPr>
          <a:lstStyle/>
          <a:p>
            <a:pPr marL="285750" indent="-285750" algn="just">
              <a:buFont typeface="Arial" panose="020B0604020202020204" pitchFamily="34" charset="0"/>
              <a:buChar char="•"/>
            </a:pPr>
            <a:r>
              <a:rPr lang="en-GB" sz="1350" dirty="0">
                <a:latin typeface="Times New Roman" pitchFamily="18" charset="0"/>
                <a:cs typeface="Times New Roman" pitchFamily="18" charset="0"/>
              </a:rPr>
              <a:t>When an LIR page is moved from Stack bottom to head of HIR queue, WSR policy is applied.</a:t>
            </a:r>
          </a:p>
          <a:p>
            <a:pPr marL="285750" indent="-285750" algn="just">
              <a:buFont typeface="Arial" panose="020B0604020202020204" pitchFamily="34" charset="0"/>
              <a:buChar char="•"/>
            </a:pPr>
            <a:endParaRPr lang="en-GB" sz="1350" dirty="0">
              <a:latin typeface="Times New Roman" pitchFamily="18" charset="0"/>
              <a:cs typeface="Times New Roman" pitchFamily="18" charset="0"/>
            </a:endParaRPr>
          </a:p>
          <a:p>
            <a:pPr marL="285750" indent="-285750" algn="just">
              <a:buFont typeface="Arial" panose="020B0604020202020204" pitchFamily="34" charset="0"/>
              <a:buChar char="•"/>
            </a:pPr>
            <a:r>
              <a:rPr lang="en-GB" sz="1350" dirty="0">
                <a:latin typeface="Times New Roman" pitchFamily="18" charset="0"/>
                <a:cs typeface="Times New Roman" pitchFamily="18" charset="0"/>
              </a:rPr>
              <a:t>WSR policy is a second chance policy in which,</a:t>
            </a:r>
          </a:p>
          <a:p>
            <a:pPr marL="742950" lvl="1" indent="-285750">
              <a:buFont typeface="Wingdings" panose="05000000000000000000" pitchFamily="2" charset="2"/>
              <a:buChar char="q"/>
            </a:pPr>
            <a:r>
              <a:rPr lang="en-GB" sz="1350" dirty="0">
                <a:latin typeface="Times New Roman" pitchFamily="18" charset="0"/>
                <a:cs typeface="Times New Roman" pitchFamily="18" charset="0"/>
              </a:rPr>
              <a:t>The page is checked to find whether it is cold or not.</a:t>
            </a:r>
          </a:p>
          <a:p>
            <a:pPr marL="742950" lvl="1" indent="-285750">
              <a:buFont typeface="Wingdings" panose="05000000000000000000" pitchFamily="2" charset="2"/>
              <a:buChar char="q"/>
            </a:pPr>
            <a:r>
              <a:rPr lang="en-GB" sz="1350" dirty="0">
                <a:latin typeface="Times New Roman" pitchFamily="18" charset="0"/>
                <a:cs typeface="Times New Roman" pitchFamily="18" charset="0"/>
              </a:rPr>
              <a:t>If it is found not-cold and dirty, then its cold flag is set and moved to top of LIRS stack, next page is checked. Otherwise</a:t>
            </a:r>
          </a:p>
          <a:p>
            <a:pPr marL="742950" lvl="1" indent="-285750">
              <a:buFont typeface="Wingdings" panose="05000000000000000000" pitchFamily="2" charset="2"/>
              <a:buChar char="q"/>
            </a:pPr>
            <a:r>
              <a:rPr lang="en-GB" sz="1350" dirty="0">
                <a:latin typeface="Times New Roman" pitchFamily="18" charset="0"/>
                <a:cs typeface="Times New Roman" pitchFamily="18" charset="0"/>
              </a:rPr>
              <a:t>The page is moved to the head of HIR queue, switching its status to  HIR resident page.  </a:t>
            </a:r>
          </a:p>
          <a:p>
            <a:pPr marL="285750" indent="-285750" algn="just">
              <a:buFont typeface="Arial" panose="020B0604020202020204" pitchFamily="34" charset="0"/>
              <a:buChar char="•"/>
            </a:pPr>
            <a:endParaRPr lang="en-GB" sz="1350" dirty="0">
              <a:latin typeface="Times New Roman" pitchFamily="18" charset="0"/>
              <a:cs typeface="Times New Roman" pitchFamily="18" charset="0"/>
            </a:endParaRPr>
          </a:p>
          <a:p>
            <a:pPr marL="285750" indent="-285750" algn="just">
              <a:buFont typeface="Arial" panose="020B0604020202020204" pitchFamily="34" charset="0"/>
              <a:buChar char="•"/>
            </a:pPr>
            <a:r>
              <a:rPr lang="en-GB" sz="1350" dirty="0">
                <a:latin typeface="Times New Roman" pitchFamily="18" charset="0"/>
                <a:cs typeface="Times New Roman" pitchFamily="18" charset="0"/>
              </a:rPr>
              <a:t>This delays eviction of dirty not-cold pages  from buffer to flash memory.</a:t>
            </a:r>
          </a:p>
          <a:p>
            <a:pPr marL="285750" indent="-285750" algn="just">
              <a:buFont typeface="Arial" panose="020B0604020202020204" pitchFamily="34" charset="0"/>
              <a:buChar char="•"/>
            </a:pPr>
            <a:endParaRPr lang="en-GB" sz="1350" dirty="0">
              <a:latin typeface="Times New Roman" pitchFamily="18" charset="0"/>
              <a:cs typeface="Times New Roman" pitchFamily="18" charset="0"/>
            </a:endParaRPr>
          </a:p>
          <a:p>
            <a:pPr marL="285750" indent="-285750" algn="just">
              <a:buFont typeface="Arial" panose="020B0604020202020204" pitchFamily="34" charset="0"/>
              <a:buChar char="•"/>
            </a:pPr>
            <a:r>
              <a:rPr lang="en-GB" sz="1350" dirty="0">
                <a:latin typeface="Times New Roman" pitchFamily="18" charset="0"/>
                <a:cs typeface="Times New Roman" pitchFamily="18" charset="0"/>
              </a:rPr>
              <a:t>This reduces the number of write operations performed during page replacement. </a:t>
            </a:r>
          </a:p>
        </p:txBody>
      </p:sp>
    </p:spTree>
    <p:extLst>
      <p:ext uri="{BB962C8B-B14F-4D97-AF65-F5344CB8AC3E}">
        <p14:creationId xmlns:p14="http://schemas.microsoft.com/office/powerpoint/2010/main" xmlns="" val="40696563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0639" y="735531"/>
            <a:ext cx="6589199" cy="1280890"/>
          </a:xfrm>
        </p:spPr>
        <p:txBody>
          <a:bodyPr>
            <a:normAutofit/>
          </a:bodyPr>
          <a:lstStyle/>
          <a:p>
            <a:pPr algn="l"/>
            <a:r>
              <a:rPr lang="en-US" sz="2100" b="1" dirty="0" smtClean="0">
                <a:latin typeface="Times New Roman" pitchFamily="18" charset="0"/>
                <a:cs typeface="Times New Roman" pitchFamily="18" charset="0"/>
              </a:rPr>
              <a:t>CCF-LRU </a:t>
            </a:r>
            <a:r>
              <a:rPr lang="en-US" sz="2100" b="1" dirty="0">
                <a:latin typeface="Times New Roman" pitchFamily="18" charset="0"/>
                <a:cs typeface="Times New Roman" pitchFamily="18" charset="0"/>
              </a:rPr>
              <a:t>Algorithm</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
        <p:nvSpPr>
          <p:cNvPr id="3" name="Rectangle 2"/>
          <p:cNvSpPr/>
          <p:nvPr/>
        </p:nvSpPr>
        <p:spPr>
          <a:xfrm>
            <a:off x="1380639" y="1708702"/>
            <a:ext cx="6167302" cy="3208571"/>
          </a:xfrm>
          <a:prstGeom prst="rect">
            <a:avLst/>
          </a:prstGeom>
        </p:spPr>
        <p:txBody>
          <a:bodyPr wrap="square">
            <a:spAutoFit/>
          </a:bodyPr>
          <a:lstStyle/>
          <a:p>
            <a:pPr marL="285750" indent="-285750" algn="just">
              <a:buFont typeface="Arial" panose="020B0604020202020204" pitchFamily="34" charset="0"/>
              <a:buChar char="•"/>
            </a:pPr>
            <a:r>
              <a:rPr lang="en-GB" sz="1350" dirty="0">
                <a:latin typeface="Times New Roman" pitchFamily="18" charset="0"/>
                <a:cs typeface="Times New Roman" pitchFamily="18" charset="0"/>
              </a:rPr>
              <a:t>CCFLRU [11] (Cold-Clean-First LRU</a:t>
            </a:r>
            <a:r>
              <a:rPr lang="en-GB" sz="1350" dirty="0" smtClean="0">
                <a:latin typeface="Times New Roman" pitchFamily="18" charset="0"/>
                <a:cs typeface="Times New Roman" pitchFamily="18" charset="0"/>
              </a:rPr>
              <a:t>) algorithm </a:t>
            </a:r>
            <a:r>
              <a:rPr lang="en-GB" sz="1350" dirty="0">
                <a:latin typeface="Times New Roman" pitchFamily="18" charset="0"/>
                <a:cs typeface="Times New Roman" pitchFamily="18" charset="0"/>
              </a:rPr>
              <a:t>is buffer replacement algorithm for flash-based systems which focuses to </a:t>
            </a:r>
            <a:r>
              <a:rPr lang="en-GB" sz="1350" dirty="0" smtClean="0">
                <a:latin typeface="Times New Roman" pitchFamily="18" charset="0"/>
                <a:cs typeface="Times New Roman" pitchFamily="18" charset="0"/>
              </a:rPr>
              <a:t>improve </a:t>
            </a:r>
            <a:r>
              <a:rPr lang="en-GB" sz="1350" dirty="0">
                <a:latin typeface="Times New Roman" pitchFamily="18" charset="0"/>
                <a:cs typeface="Times New Roman" pitchFamily="18" charset="0"/>
              </a:rPr>
              <a:t>the overall I/O performance by focusing on reducing the write count incurring in the replacement process..</a:t>
            </a:r>
          </a:p>
          <a:p>
            <a:pPr marL="285750" indent="-285750" algn="just">
              <a:buFont typeface="Arial" panose="020B0604020202020204" pitchFamily="34" charset="0"/>
              <a:buChar char="•"/>
            </a:pPr>
            <a:endParaRPr lang="en-GB" sz="1350" dirty="0">
              <a:latin typeface="Times New Roman" pitchFamily="18" charset="0"/>
              <a:cs typeface="Times New Roman" pitchFamily="18" charset="0"/>
            </a:endParaRPr>
          </a:p>
          <a:p>
            <a:pPr marL="285750" indent="-285750" algn="just">
              <a:buFont typeface="Arial" panose="020B0604020202020204" pitchFamily="34" charset="0"/>
              <a:buChar char="•"/>
            </a:pPr>
            <a:r>
              <a:rPr lang="en-GB" sz="1350" dirty="0">
                <a:latin typeface="Times New Roman" pitchFamily="18" charset="0"/>
                <a:cs typeface="Times New Roman" pitchFamily="18" charset="0"/>
              </a:rPr>
              <a:t>The CCF-LRU algorithm maintains two LRU lists, which are called mixed LRU list and cold clean LRU list. The mixed LRU list contains L1 pages and is used to maintain hot clean pages and dirty pages regardless of the status of its cold flag and the cold clean LRU list with the size of L2 is only for cold clean pages</a:t>
            </a:r>
            <a:endParaRPr lang="en-GB" sz="1350" dirty="0" smtClean="0">
              <a:latin typeface="Times New Roman" pitchFamily="18" charset="0"/>
              <a:cs typeface="Times New Roman" pitchFamily="18" charset="0"/>
            </a:endParaRPr>
          </a:p>
          <a:p>
            <a:pPr marL="285750" indent="-285750" algn="just">
              <a:buFont typeface="Arial" panose="020B0604020202020204" pitchFamily="34" charset="0"/>
              <a:buChar char="•"/>
            </a:pPr>
            <a:endParaRPr lang="en-GB" sz="1350" dirty="0">
              <a:latin typeface="Times New Roman" pitchFamily="18" charset="0"/>
              <a:cs typeface="Times New Roman" pitchFamily="18" charset="0"/>
            </a:endParaRPr>
          </a:p>
          <a:p>
            <a:pPr marL="285750" indent="-285750" algn="just">
              <a:buFont typeface="Arial" panose="020B0604020202020204" pitchFamily="34" charset="0"/>
              <a:buChar char="•"/>
            </a:pPr>
            <a:r>
              <a:rPr lang="en-GB" sz="1350" dirty="0">
                <a:latin typeface="Times New Roman" pitchFamily="18" charset="0"/>
                <a:cs typeface="Times New Roman" pitchFamily="18" charset="0"/>
              </a:rPr>
              <a:t>The first referenced pages are regarded as cold by default, each of which is inserted into the cold clean LRU list with a cold flag</a:t>
            </a:r>
            <a:r>
              <a:rPr lang="en-GB" sz="1350" dirty="0" smtClean="0">
                <a:latin typeface="Times New Roman" pitchFamily="18" charset="0"/>
                <a:cs typeface="Times New Roman" pitchFamily="18" charset="0"/>
              </a:rPr>
              <a:t>.</a:t>
            </a:r>
          </a:p>
          <a:p>
            <a:pPr marL="285750" indent="-285750" algn="just">
              <a:buFont typeface="Arial" panose="020B0604020202020204" pitchFamily="34" charset="0"/>
              <a:buChar char="•"/>
            </a:pPr>
            <a:endParaRPr lang="en-GB" sz="1350" dirty="0">
              <a:latin typeface="Times New Roman" pitchFamily="18" charset="0"/>
              <a:cs typeface="Times New Roman" pitchFamily="18" charset="0"/>
            </a:endParaRPr>
          </a:p>
          <a:p>
            <a:pPr marL="285750" indent="-285750" algn="just">
              <a:buFont typeface="Arial" panose="020B0604020202020204" pitchFamily="34" charset="0"/>
              <a:buChar char="•"/>
            </a:pPr>
            <a:r>
              <a:rPr lang="en-GB" sz="1350" dirty="0">
                <a:latin typeface="Times New Roman" pitchFamily="18" charset="0"/>
                <a:cs typeface="Times New Roman" pitchFamily="18" charset="0"/>
              </a:rPr>
              <a:t>When the page in the cold clean LRU list is referenced again or becomes dirty, it will be moved from the cold clean LRU list to the MRU position in the mixed LRU list.</a:t>
            </a:r>
            <a:endParaRPr lang="en-US" sz="1350" dirty="0">
              <a:latin typeface="Times New Roman" pitchFamily="18" charset="0"/>
              <a:cs typeface="Times New Roman" pitchFamily="18" charset="0"/>
            </a:endParaRPr>
          </a:p>
        </p:txBody>
      </p:sp>
    </p:spTree>
    <p:extLst>
      <p:ext uri="{BB962C8B-B14F-4D97-AF65-F5344CB8AC3E}">
        <p14:creationId xmlns:p14="http://schemas.microsoft.com/office/powerpoint/2010/main" xmlns="" val="14375812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6090" y="722468"/>
            <a:ext cx="6589199" cy="531566"/>
          </a:xfrm>
        </p:spPr>
        <p:txBody>
          <a:bodyPr/>
          <a:lstStyle/>
          <a:p>
            <a:pPr algn="l"/>
            <a:r>
              <a:rPr lang="en-US" sz="1500" b="1" dirty="0" smtClean="0">
                <a:latin typeface="Times New Roman" pitchFamily="18" charset="0"/>
                <a:cs typeface="Times New Roman" pitchFamily="18" charset="0"/>
              </a:rPr>
              <a:t>CCF-LRU </a:t>
            </a:r>
            <a:r>
              <a:rPr lang="en-US" sz="1500" b="1" dirty="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
        <p:nvSpPr>
          <p:cNvPr id="7" name="TextBox 6"/>
          <p:cNvSpPr txBox="1"/>
          <p:nvPr/>
        </p:nvSpPr>
        <p:spPr>
          <a:xfrm>
            <a:off x="1396090" y="1600196"/>
            <a:ext cx="6090560" cy="4455066"/>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GB" sz="1350" dirty="0">
                <a:latin typeface="Times New Roman" pitchFamily="18" charset="0"/>
                <a:cs typeface="Times New Roman" pitchFamily="18" charset="0"/>
              </a:rPr>
              <a:t>When the page in the mixed LRU list is referenced, it will be moved to the MRU position of the mixed LRU list.</a:t>
            </a:r>
            <a:endParaRPr lang="en-GB" sz="1350" dirty="0" smtClean="0">
              <a:latin typeface="Times New Roman" pitchFamily="18" charset="0"/>
              <a:cs typeface="Times New Roman" pitchFamily="18" charset="0"/>
            </a:endParaRPr>
          </a:p>
          <a:p>
            <a:pPr marL="285750" indent="-285750" algn="just">
              <a:lnSpc>
                <a:spcPct val="150000"/>
              </a:lnSpc>
              <a:buFont typeface="Arial" panose="020B0604020202020204" pitchFamily="34" charset="0"/>
              <a:buChar char="•"/>
            </a:pPr>
            <a:r>
              <a:rPr lang="en-GB" sz="1350" dirty="0">
                <a:latin typeface="Times New Roman" pitchFamily="18" charset="0"/>
                <a:cs typeface="Times New Roman" pitchFamily="18" charset="0"/>
              </a:rPr>
              <a:t>The CCF-LRU selects a victim page by the following rules in order</a:t>
            </a:r>
            <a:r>
              <a:rPr lang="en-GB" sz="1350" dirty="0" smtClean="0">
                <a:latin typeface="Times New Roman" pitchFamily="18" charset="0"/>
                <a:cs typeface="Times New Roman" pitchFamily="18" charset="0"/>
              </a:rPr>
              <a:t>:</a:t>
            </a:r>
          </a:p>
          <a:p>
            <a:pPr marL="800100" lvl="1" indent="-342900" algn="just">
              <a:lnSpc>
                <a:spcPct val="150000"/>
              </a:lnSpc>
              <a:buFont typeface="+mj-lt"/>
              <a:buAutoNum type="arabicPeriod"/>
            </a:pPr>
            <a:r>
              <a:rPr lang="en-GB" sz="1350" dirty="0">
                <a:latin typeface="Times New Roman" pitchFamily="18" charset="0"/>
                <a:cs typeface="Times New Roman" pitchFamily="18" charset="0"/>
              </a:rPr>
              <a:t>If the </a:t>
            </a:r>
            <a:r>
              <a:rPr lang="en-GB" sz="1350" b="1" u="sng" dirty="0">
                <a:latin typeface="Times New Roman" pitchFamily="18" charset="0"/>
                <a:cs typeface="Times New Roman" pitchFamily="18" charset="0"/>
              </a:rPr>
              <a:t>cold clean </a:t>
            </a:r>
            <a:r>
              <a:rPr lang="en-GB" sz="1350" dirty="0">
                <a:latin typeface="Times New Roman" pitchFamily="18" charset="0"/>
                <a:cs typeface="Times New Roman" pitchFamily="18" charset="0"/>
              </a:rPr>
              <a:t>LRU list is not empty, the LRU page in the cold clean LRU list is selected as the victim; </a:t>
            </a:r>
            <a:r>
              <a:rPr lang="en-GB" sz="1350" dirty="0" smtClean="0">
                <a:latin typeface="Times New Roman" pitchFamily="18" charset="0"/>
                <a:cs typeface="Times New Roman" pitchFamily="18" charset="0"/>
              </a:rPr>
              <a:t>and</a:t>
            </a:r>
          </a:p>
          <a:p>
            <a:pPr marL="800100" lvl="1" indent="-342900" algn="just">
              <a:lnSpc>
                <a:spcPct val="150000"/>
              </a:lnSpc>
              <a:buFont typeface="+mj-lt"/>
              <a:buAutoNum type="arabicPeriod"/>
            </a:pPr>
            <a:r>
              <a:rPr lang="en-GB" sz="1350" dirty="0">
                <a:latin typeface="Times New Roman" pitchFamily="18" charset="0"/>
                <a:cs typeface="Times New Roman" pitchFamily="18" charset="0"/>
              </a:rPr>
              <a:t>If the cold clean LRU list is empty, the LRU page in the mixed LRU list is chosen as the victim candidate. If the candidate is a </a:t>
            </a:r>
            <a:r>
              <a:rPr lang="en-GB" sz="1350" b="1" u="sng" dirty="0">
                <a:latin typeface="Times New Roman" pitchFamily="18" charset="0"/>
                <a:cs typeface="Times New Roman" pitchFamily="18" charset="0"/>
              </a:rPr>
              <a:t>cold dirty</a:t>
            </a:r>
            <a:r>
              <a:rPr lang="en-GB" sz="1350" dirty="0">
                <a:latin typeface="Times New Roman" pitchFamily="18" charset="0"/>
                <a:cs typeface="Times New Roman" pitchFamily="18" charset="0"/>
              </a:rPr>
              <a:t> page, it is selected as the </a:t>
            </a:r>
            <a:r>
              <a:rPr lang="en-GB" sz="1350" b="1" dirty="0">
                <a:latin typeface="Times New Roman" pitchFamily="18" charset="0"/>
                <a:cs typeface="Times New Roman" pitchFamily="18" charset="0"/>
              </a:rPr>
              <a:t>victim</a:t>
            </a:r>
            <a:r>
              <a:rPr lang="en-GB" sz="1350" dirty="0">
                <a:latin typeface="Times New Roman" pitchFamily="18" charset="0"/>
                <a:cs typeface="Times New Roman" pitchFamily="18" charset="0"/>
              </a:rPr>
              <a:t>. If the candidate is a </a:t>
            </a:r>
            <a:r>
              <a:rPr lang="en-GB" sz="1350" b="1" u="sng" dirty="0">
                <a:latin typeface="Times New Roman" pitchFamily="18" charset="0"/>
                <a:cs typeface="Times New Roman" pitchFamily="18" charset="0"/>
              </a:rPr>
              <a:t>hot dirty</a:t>
            </a:r>
            <a:r>
              <a:rPr lang="en-GB" sz="1350" b="1" dirty="0">
                <a:latin typeface="Times New Roman" pitchFamily="18" charset="0"/>
                <a:cs typeface="Times New Roman" pitchFamily="18" charset="0"/>
              </a:rPr>
              <a:t> </a:t>
            </a:r>
            <a:r>
              <a:rPr lang="en-GB" sz="1350" dirty="0">
                <a:latin typeface="Times New Roman" pitchFamily="18" charset="0"/>
                <a:cs typeface="Times New Roman" pitchFamily="18" charset="0"/>
              </a:rPr>
              <a:t>page, it is </a:t>
            </a:r>
            <a:r>
              <a:rPr lang="en-GB" sz="1350" dirty="0" smtClean="0">
                <a:latin typeface="Times New Roman" pitchFamily="18" charset="0"/>
                <a:cs typeface="Times New Roman" pitchFamily="18" charset="0"/>
              </a:rPr>
              <a:t>labelled </a:t>
            </a:r>
            <a:r>
              <a:rPr lang="en-GB" sz="1350" dirty="0">
                <a:latin typeface="Times New Roman" pitchFamily="18" charset="0"/>
                <a:cs typeface="Times New Roman" pitchFamily="18" charset="0"/>
              </a:rPr>
              <a:t>as cold and moved to the </a:t>
            </a:r>
            <a:r>
              <a:rPr lang="en-GB" sz="1350" b="1" dirty="0">
                <a:latin typeface="Times New Roman" pitchFamily="18" charset="0"/>
                <a:cs typeface="Times New Roman" pitchFamily="18" charset="0"/>
              </a:rPr>
              <a:t>MRU position </a:t>
            </a:r>
            <a:r>
              <a:rPr lang="en-GB" sz="1350" dirty="0">
                <a:latin typeface="Times New Roman" pitchFamily="18" charset="0"/>
                <a:cs typeface="Times New Roman" pitchFamily="18" charset="0"/>
              </a:rPr>
              <a:t>of the mixed LRU list. If the candidate is a </a:t>
            </a:r>
            <a:r>
              <a:rPr lang="en-GB" sz="1350" b="1" u="sng" dirty="0">
                <a:latin typeface="Times New Roman" pitchFamily="18" charset="0"/>
                <a:cs typeface="Times New Roman" pitchFamily="18" charset="0"/>
              </a:rPr>
              <a:t>hot </a:t>
            </a:r>
            <a:r>
              <a:rPr lang="en-GB" sz="1350" b="1" u="sng" dirty="0" smtClean="0">
                <a:latin typeface="Times New Roman" pitchFamily="18" charset="0"/>
                <a:cs typeface="Times New Roman" pitchFamily="18" charset="0"/>
              </a:rPr>
              <a:t>clean</a:t>
            </a:r>
            <a:r>
              <a:rPr lang="en-GB" sz="1350" b="1" dirty="0" smtClean="0">
                <a:latin typeface="Times New Roman" pitchFamily="18" charset="0"/>
                <a:cs typeface="Times New Roman" pitchFamily="18" charset="0"/>
              </a:rPr>
              <a:t> </a:t>
            </a:r>
            <a:r>
              <a:rPr lang="en-GB" sz="1350" dirty="0" smtClean="0">
                <a:latin typeface="Times New Roman" pitchFamily="18" charset="0"/>
                <a:cs typeface="Times New Roman" pitchFamily="18" charset="0"/>
              </a:rPr>
              <a:t>page</a:t>
            </a:r>
            <a:r>
              <a:rPr lang="en-GB" sz="1350" dirty="0">
                <a:latin typeface="Times New Roman" pitchFamily="18" charset="0"/>
                <a:cs typeface="Times New Roman" pitchFamily="18" charset="0"/>
              </a:rPr>
              <a:t>, it is set to cold and moved from the mixed LRU list to the MRU position of the cold clean LRU list, and we continue to check the LRU position in the mixed LRU list. If there is no victim found after traversing the mixed LRU list, it needs to call the CCF-LRU algorithm one more time to select a victim.</a:t>
            </a:r>
          </a:p>
        </p:txBody>
      </p:sp>
    </p:spTree>
    <p:extLst>
      <p:ext uri="{BB962C8B-B14F-4D97-AF65-F5344CB8AC3E}">
        <p14:creationId xmlns:p14="http://schemas.microsoft.com/office/powerpoint/2010/main" xmlns="" val="20427114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35531"/>
            <a:ext cx="6589199" cy="1280890"/>
          </a:xfrm>
        </p:spPr>
        <p:txBody>
          <a:bodyPr>
            <a:normAutofit/>
          </a:bodyPr>
          <a:lstStyle/>
          <a:p>
            <a:pPr algn="l"/>
            <a:r>
              <a:rPr lang="en-US" sz="2100" b="1" dirty="0">
                <a:latin typeface="Times New Roman" pitchFamily="18" charset="0"/>
                <a:cs typeface="Times New Roman" pitchFamily="18" charset="0"/>
              </a:rPr>
              <a:t>Problem Definition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5" name="Rectangle 4"/>
          <p:cNvSpPr/>
          <p:nvPr/>
        </p:nvSpPr>
        <p:spPr>
          <a:xfrm>
            <a:off x="1371600" y="2114551"/>
            <a:ext cx="6286500" cy="2585323"/>
          </a:xfrm>
          <a:prstGeom prst="rect">
            <a:avLst/>
          </a:prstGeom>
        </p:spPr>
        <p:txBody>
          <a:bodyPr wrap="square">
            <a:spAutoFit/>
          </a:bodyPr>
          <a:lstStyle/>
          <a:p>
            <a:pPr marL="285750" indent="-285750" algn="just">
              <a:buFont typeface="Arial" panose="020B0604020202020204" pitchFamily="34" charset="0"/>
              <a:buChar char="•"/>
            </a:pPr>
            <a:r>
              <a:rPr lang="en-GB" sz="1350" dirty="0">
                <a:latin typeface="Times New Roman" pitchFamily="18" charset="0"/>
                <a:cs typeface="Times New Roman" pitchFamily="18" charset="0"/>
              </a:rPr>
              <a:t>The replacement algorithm with flash memory should consider not only the hit rate but also the replacement cost caused by selecting dirty victim pages. </a:t>
            </a:r>
          </a:p>
          <a:p>
            <a:pPr marL="285750" indent="-285750" algn="just">
              <a:buFont typeface="Arial" panose="020B0604020202020204" pitchFamily="34" charset="0"/>
              <a:buChar char="•"/>
            </a:pPr>
            <a:endParaRPr lang="en-GB" sz="1350" dirty="0">
              <a:latin typeface="Times New Roman" pitchFamily="18" charset="0"/>
              <a:cs typeface="Times New Roman" pitchFamily="18" charset="0"/>
            </a:endParaRPr>
          </a:p>
          <a:p>
            <a:pPr marL="285750" indent="-285750" algn="just">
              <a:buFont typeface="Arial" panose="020B0604020202020204" pitchFamily="34" charset="0"/>
              <a:buChar char="•"/>
            </a:pPr>
            <a:r>
              <a:rPr lang="en-GB" sz="1350" dirty="0">
                <a:latin typeface="Times New Roman" pitchFamily="18" charset="0"/>
                <a:cs typeface="Times New Roman" pitchFamily="18" charset="0"/>
              </a:rPr>
              <a:t>The evaluation of the buffer replacement algorithms for flash-based systems in terms of hit rate and write counts is required to compare their performance. </a:t>
            </a:r>
          </a:p>
          <a:p>
            <a:pPr marL="285750" indent="-285750" algn="just">
              <a:buFont typeface="Arial" panose="020B0604020202020204" pitchFamily="34" charset="0"/>
              <a:buChar char="•"/>
            </a:pPr>
            <a:endParaRPr lang="en-GB" sz="1350" dirty="0">
              <a:latin typeface="Times New Roman" pitchFamily="18" charset="0"/>
              <a:cs typeface="Times New Roman" pitchFamily="18" charset="0"/>
            </a:endParaRPr>
          </a:p>
          <a:p>
            <a:pPr marL="285750" indent="-285750" algn="just">
              <a:buFont typeface="Arial" panose="020B0604020202020204" pitchFamily="34" charset="0"/>
              <a:buChar char="•"/>
            </a:pPr>
            <a:r>
              <a:rPr lang="en-GB" sz="1350" dirty="0">
                <a:latin typeface="Times New Roman" pitchFamily="18" charset="0"/>
                <a:cs typeface="Times New Roman" pitchFamily="18" charset="0"/>
              </a:rPr>
              <a:t>Comparison among several buffer replacement algorithms have been found in different research papers, but comparison between LIRS-WSR and </a:t>
            </a:r>
            <a:r>
              <a:rPr lang="en-GB" sz="1350" dirty="0" smtClean="0">
                <a:latin typeface="Times New Roman" pitchFamily="18" charset="0"/>
                <a:cs typeface="Times New Roman" pitchFamily="18" charset="0"/>
              </a:rPr>
              <a:t>CCF-LRU </a:t>
            </a:r>
            <a:r>
              <a:rPr lang="en-GB" sz="1350" dirty="0">
                <a:latin typeface="Times New Roman" pitchFamily="18" charset="0"/>
                <a:cs typeface="Times New Roman" pitchFamily="18" charset="0"/>
              </a:rPr>
              <a:t>has not been done yet.</a:t>
            </a:r>
          </a:p>
          <a:p>
            <a:pPr marL="285750" indent="-285750" algn="just">
              <a:buFont typeface="Arial" panose="020B0604020202020204" pitchFamily="34" charset="0"/>
              <a:buChar char="•"/>
            </a:pPr>
            <a:endParaRPr lang="en-GB" sz="1350" dirty="0">
              <a:latin typeface="Times New Roman" pitchFamily="18" charset="0"/>
              <a:cs typeface="Times New Roman" pitchFamily="18" charset="0"/>
            </a:endParaRPr>
          </a:p>
          <a:p>
            <a:pPr marL="285750" indent="-285750" algn="just">
              <a:buFont typeface="Arial" panose="020B0604020202020204" pitchFamily="34" charset="0"/>
              <a:buChar char="•"/>
            </a:pPr>
            <a:r>
              <a:rPr lang="en-GB" sz="1350" dirty="0">
                <a:latin typeface="Times New Roman" pitchFamily="18" charset="0"/>
                <a:cs typeface="Times New Roman" pitchFamily="18" charset="0"/>
              </a:rPr>
              <a:t>This dissertation work will mainly focus on comparative evaluation of these two algorithms: LIRS-WSR and </a:t>
            </a:r>
            <a:r>
              <a:rPr lang="en-GB" sz="1350" dirty="0" smtClean="0">
                <a:latin typeface="Times New Roman" pitchFamily="18" charset="0"/>
                <a:cs typeface="Times New Roman" pitchFamily="18" charset="0"/>
              </a:rPr>
              <a:t>CCF-LRU.</a:t>
            </a:r>
            <a:endParaRPr lang="en-US" sz="1350" dirty="0">
              <a:latin typeface="Times New Roman" pitchFamily="18" charset="0"/>
              <a:cs typeface="Times New Roman" pitchFamily="18" charset="0"/>
            </a:endParaRPr>
          </a:p>
        </p:txBody>
      </p:sp>
    </p:spTree>
    <p:extLst>
      <p:ext uri="{BB962C8B-B14F-4D97-AF65-F5344CB8AC3E}">
        <p14:creationId xmlns:p14="http://schemas.microsoft.com/office/powerpoint/2010/main" xmlns="" val="665404539"/>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TM02892315[[fn=Wisp]]</Template>
  <TotalTime>159</TotalTime>
  <Words>1324</Words>
  <Application>Microsoft Office PowerPoint</Application>
  <PresentationFormat>On-screen Show (4:3)</PresentationFormat>
  <Paragraphs>208</Paragraphs>
  <Slides>20</Slides>
  <Notes>5</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Wisp</vt:lpstr>
      <vt:lpstr>A Comparative Evaluation of Buffer Replacement Algorithms   LIRS-WSR and CCF-LRU for Flash Memory Based Systems   A Dissertation Proposal     Submitted To: Central Department of Computer Science and Information Technology Tribhuvan University Kirtipur, Nepal  Under Supervision of: Prof. Dr. Subarna Shakya, PhD Assistant Dean of Department of Electronics &amp; Computer Engineering Institute of Engineering   Under Co-Supervision of: Mr Arjun Singh Saud Lecturer CDCSIT, TU  Submitted by: Mahesh Kumar Yadav (2010-2012, Roll no: 20) CDCSIT, TU </vt:lpstr>
      <vt:lpstr>Overview</vt:lpstr>
      <vt:lpstr>Introduction  Flash Memory</vt:lpstr>
      <vt:lpstr>Introduction …  Flash Memory…</vt:lpstr>
      <vt:lpstr>LIRS- WSR Algorithm</vt:lpstr>
      <vt:lpstr>LIRS- WSR … </vt:lpstr>
      <vt:lpstr>CCF-LRU Algorithm</vt:lpstr>
      <vt:lpstr>CCF-LRU …</vt:lpstr>
      <vt:lpstr>Problem Definition</vt:lpstr>
      <vt:lpstr>Objective</vt:lpstr>
      <vt:lpstr>Literature Review</vt:lpstr>
      <vt:lpstr>Buffer Replacement Algorithms for Flash-Based Systems</vt:lpstr>
      <vt:lpstr>Research Methodology</vt:lpstr>
      <vt:lpstr>Program Development </vt:lpstr>
      <vt:lpstr>Performance Metrics</vt:lpstr>
      <vt:lpstr>Expected Result</vt:lpstr>
      <vt:lpstr>Tentative Schedule</vt:lpstr>
      <vt:lpstr>References</vt:lpstr>
      <vt:lpstr>Slide 19</vt:lpstr>
      <vt:lpstr>  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Comparative Evaluation of Buffer Replacement Algorithms   LIRS-WSR and AD-LRU for Flash Memory Based Systems   A Dissertation Proposal      Submitted To: Central Department of Computer Science and Information Technology Tribhuvan University Kirtipur, Nepal    Under Supervision of: Mr. Arjun Singh Saud Lecturer CDCSIT, TU   Submitted by: Dabbal Singh Mahara  (2011-2013, Roll no: 11) CDCSIT, TU</dc:title>
  <dc:creator>Mahesh Kumar Yadav</dc:creator>
  <cp:lastModifiedBy>User</cp:lastModifiedBy>
  <cp:revision>71</cp:revision>
  <cp:lastPrinted>2017-02-17T05:48:12Z</cp:lastPrinted>
  <dcterms:created xsi:type="dcterms:W3CDTF">2017-01-16T08:49:55Z</dcterms:created>
  <dcterms:modified xsi:type="dcterms:W3CDTF">2017-02-19T05:26:07Z</dcterms:modified>
</cp:coreProperties>
</file>